
<file path=[Content_Types].xml><?xml version="1.0" encoding="utf-8"?>
<Types xmlns="http://schemas.openxmlformats.org/package/2006/content-types">
  <Default Extension="xml" ContentType="application/xml"/>
  <Default Extension="png" ContentType="image/png"/>
  <Default Extension="wmf" ContentType="image/x-wmf"/>
  <Default Extension="jpeg" ContentType="image/jpeg"/>
  <Default Extension="rels" ContentType="application/vnd.openxmlformats-package.relationships+xml"/>
  <Default Extension="bin" ContentType="application/vnd.openxmlformats-officedocument.presentationml.printerSettings"/>
  <Default Extension="wav" ContentType="audio/wav"/>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dia/audio1.bin" ContentType="audio/unknown"/>
  <Override PartName="/ppt/media/audio2.bin" ContentType="audio/unknown"/>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18"/>
  </p:notesMasterIdLst>
  <p:handoutMasterIdLst>
    <p:handoutMasterId r:id="rId19"/>
  </p:handoutMasterIdLst>
  <p:sldIdLst>
    <p:sldId id="378" r:id="rId5"/>
    <p:sldId id="401" r:id="rId6"/>
    <p:sldId id="379" r:id="rId7"/>
    <p:sldId id="380" r:id="rId8"/>
    <p:sldId id="382" r:id="rId9"/>
    <p:sldId id="383" r:id="rId10"/>
    <p:sldId id="384" r:id="rId11"/>
    <p:sldId id="385" r:id="rId12"/>
    <p:sldId id="386" r:id="rId13"/>
    <p:sldId id="388" r:id="rId14"/>
    <p:sldId id="389" r:id="rId15"/>
    <p:sldId id="390" r:id="rId16"/>
    <p:sldId id="402"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eLe6Z77xIsp0Hv45CPh1Lg==" hashData="pVaD3bA25W0VtMSkBw2VozgWGic="/>
  <p:extLst>
    <p:ext uri="{521415D9-36F7-43E2-AB2F-B90AF26B5E84}">
      <p14:sectionLst xmlns:p14="http://schemas.microsoft.com/office/powerpoint/2010/main">
        <p14:section name="Default Section" id="{0472D6FD-30CD-4A22-8E63-F7F105D0B4AF}">
          <p14:sldIdLst>
            <p14:sldId id="378"/>
            <p14:sldId id="401"/>
            <p14:sldId id="379"/>
            <p14:sldId id="380"/>
            <p14:sldId id="382"/>
            <p14:sldId id="383"/>
            <p14:sldId id="384"/>
            <p14:sldId id="385"/>
            <p14:sldId id="386"/>
            <p14:sldId id="388"/>
            <p14:sldId id="389"/>
            <p14:sldId id="390"/>
            <p14:sldId id="402"/>
          </p14:sldIdLst>
        </p14:section>
        <p14:section name="Untitled Section" id="{D4F66CBC-88D0-469B-AEF4-06DF25BB4B4D}">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BF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991" autoAdjust="0"/>
  </p:normalViewPr>
  <p:slideViewPr>
    <p:cSldViewPr>
      <p:cViewPr varScale="1">
        <p:scale>
          <a:sx n="115" d="100"/>
          <a:sy n="115" d="100"/>
        </p:scale>
        <p:origin x="-2264"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2" tIns="46586" rIns="93172" bIns="46586" rtlCol="0"/>
          <a:lstStyle>
            <a:lvl1pPr algn="r">
              <a:defRPr sz="1300"/>
            </a:lvl1pPr>
          </a:lstStyle>
          <a:p>
            <a:fld id="{7FD6BE04-F826-450E-8C4C-2892DF8A3604}" type="datetimeFigureOut">
              <a:rPr lang="en-US" smtClean="0"/>
              <a:pPr/>
              <a:t>10/15/12</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2" tIns="46586" rIns="93172" bIns="46586" rtlCol="0" anchor="b"/>
          <a:lstStyle>
            <a:lvl1pPr algn="r">
              <a:defRPr sz="1300"/>
            </a:lvl1pPr>
          </a:lstStyle>
          <a:p>
            <a:fld id="{62A69DE2-7328-4B58-ADA8-D0DFCAF2793D}" type="slidenum">
              <a:rPr lang="en-US" smtClean="0"/>
              <a:pPr/>
              <a:t>‹#›</a:t>
            </a:fld>
            <a:endParaRPr lang="en-US" dirty="0"/>
          </a:p>
        </p:txBody>
      </p:sp>
    </p:spTree>
    <p:extLst>
      <p:ext uri="{BB962C8B-B14F-4D97-AF65-F5344CB8AC3E}">
        <p14:creationId xmlns:p14="http://schemas.microsoft.com/office/powerpoint/2010/main" val="3963068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300"/>
            </a:lvl1pPr>
          </a:lstStyle>
          <a:p>
            <a:fld id="{E47447A6-E904-43D5-A20F-9FAF0B295BB0}" type="datetimeFigureOut">
              <a:rPr lang="en-US" smtClean="0"/>
              <a:pPr/>
              <a:t>10/15/12</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300"/>
            </a:lvl1pPr>
          </a:lstStyle>
          <a:p>
            <a:fld id="{163C26B7-D274-439B-A70B-ADCA70DDDCAE}" type="slidenum">
              <a:rPr lang="en-US" smtClean="0"/>
              <a:pPr/>
              <a:t>‹#›</a:t>
            </a:fld>
            <a:endParaRPr lang="en-US" dirty="0"/>
          </a:p>
        </p:txBody>
      </p:sp>
    </p:spTree>
    <p:extLst>
      <p:ext uri="{BB962C8B-B14F-4D97-AF65-F5344CB8AC3E}">
        <p14:creationId xmlns:p14="http://schemas.microsoft.com/office/powerpoint/2010/main" val="1776873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Emergency medical services personnel provide emergency,</a:t>
            </a:r>
            <a:r>
              <a:rPr lang="en-US" baseline="0" dirty="0" smtClean="0"/>
              <a:t> pre-hospital care to victims of accidents, injuries, or student illnesses.  Although individuals with only basic training in first aid do sometimes work in this field emergency medical technician (EMT) training is required for most jobs.  Formal EMT training is available in all states and is offered by fire, police, and health departments, hospitals, and career/ technical colleges.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97F8339-DAAA-4937-A214-5B617B3F136E}" type="slidenum">
              <a:rPr lang="en-US" smtClean="0">
                <a:solidFill>
                  <a:prstClr val="black"/>
                </a:solidFill>
              </a:rPr>
              <a:pPr/>
              <a:t>1</a:t>
            </a:fld>
            <a:endParaRPr lang="en-US" dirty="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Advanced EMT</a:t>
            </a:r>
            <a:r>
              <a:rPr lang="en-US" baseline="0" dirty="0" smtClean="0"/>
              <a:t> (EMT-I) perform the same tasks as do EMT-Bs together with assessing patients, interpreting electrocardiograms (ECGs), administering defibrillation as needed, managing shock, using intravenous equipment, and inserting esophageal airways.</a:t>
            </a:r>
            <a:endParaRPr lang="en-US" dirty="0"/>
          </a:p>
        </p:txBody>
      </p:sp>
      <p:sp>
        <p:nvSpPr>
          <p:cNvPr id="4" name="Slide Number Placeholder 3"/>
          <p:cNvSpPr>
            <a:spLocks noGrp="1"/>
          </p:cNvSpPr>
          <p:nvPr>
            <p:ph type="sldNum" sz="quarter" idx="10"/>
          </p:nvPr>
        </p:nvSpPr>
        <p:spPr/>
        <p:txBody>
          <a:bodyPr/>
          <a:lstStyle/>
          <a:p>
            <a:fld id="{F97F8339-DAAA-4937-A214-5B617B3F136E}" type="slidenum">
              <a:rPr lang="en-US" smtClean="0">
                <a:solidFill>
                  <a:prstClr val="black"/>
                </a:solidFill>
              </a:rPr>
              <a:pPr/>
              <a:t>10</a:t>
            </a:fld>
            <a:endParaRPr lang="en-US" dirty="0">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Paramedic</a:t>
            </a:r>
            <a:r>
              <a:rPr lang="en-US" baseline="0" dirty="0" smtClean="0"/>
              <a:t> (EMT-P) can perform all the basic EMT duties plus in-depth patient assessment, provision of advanced cardiac life support (ACLS), ECG interpretation, endotracheal intubation, drug administration, and operation of complex equipment.</a:t>
            </a:r>
          </a:p>
          <a:p>
            <a:endParaRPr lang="en-US" baseline="0" dirty="0" smtClean="0"/>
          </a:p>
          <a:p>
            <a:r>
              <a:rPr lang="en-US" baseline="0" dirty="0" smtClean="0"/>
              <a:t>Does require state certification</a:t>
            </a:r>
            <a:endParaRPr lang="en-US" dirty="0"/>
          </a:p>
        </p:txBody>
      </p:sp>
      <p:sp>
        <p:nvSpPr>
          <p:cNvPr id="4" name="Slide Number Placeholder 3"/>
          <p:cNvSpPr>
            <a:spLocks noGrp="1"/>
          </p:cNvSpPr>
          <p:nvPr>
            <p:ph type="sldNum" sz="quarter" idx="10"/>
          </p:nvPr>
        </p:nvSpPr>
        <p:spPr/>
        <p:txBody>
          <a:bodyPr/>
          <a:lstStyle/>
          <a:p>
            <a:fld id="{F97F8339-DAAA-4937-A214-5B617B3F136E}" type="slidenum">
              <a:rPr lang="en-US" smtClean="0">
                <a:solidFill>
                  <a:prstClr val="black"/>
                </a:solidFill>
              </a:rPr>
              <a:pPr/>
              <a:t>11</a:t>
            </a:fld>
            <a:endParaRPr lang="en-US" dirty="0">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Written</a:t>
            </a:r>
            <a:r>
              <a:rPr lang="en-US" baseline="0" dirty="0" smtClean="0"/>
              <a:t> hard, but must be good at hands on. </a:t>
            </a:r>
          </a:p>
          <a:p>
            <a:endParaRPr lang="en-US" baseline="0" dirty="0" smtClean="0"/>
          </a:p>
          <a:p>
            <a:r>
              <a:rPr lang="en-US" baseline="0" dirty="0" smtClean="0"/>
              <a:t>Student must give 2 hours of study time for every hour of class time. </a:t>
            </a:r>
          </a:p>
          <a:p>
            <a:endParaRPr lang="en-US" baseline="0" dirty="0" smtClean="0"/>
          </a:p>
          <a:p>
            <a:r>
              <a:rPr lang="en-US" baseline="0" dirty="0" smtClean="0"/>
              <a:t>2 websites: www.nremt.org and www.ems.gov</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163C26B7-D274-439B-A70B-ADCA70DDDCAE}" type="slidenum">
              <a:rPr lang="en-US" smtClean="0"/>
              <a:pPr/>
              <a:t>12</a:t>
            </a:fld>
            <a:endParaRPr lang="en-US" dirty="0"/>
          </a:p>
        </p:txBody>
      </p:sp>
    </p:spTree>
    <p:extLst>
      <p:ext uri="{BB962C8B-B14F-4D97-AF65-F5344CB8AC3E}">
        <p14:creationId xmlns:p14="http://schemas.microsoft.com/office/powerpoint/2010/main" val="1264698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Emergency care services provide special care for victims of accidents or sudden illness.  Facilities providing these</a:t>
            </a:r>
            <a:r>
              <a:rPr lang="en-US" baseline="0" dirty="0" smtClean="0"/>
              <a:t> services include ambulance services both private and governmental; rescue squads, frequently operated by fire departments; emergency care clinics and centers; emergency departments operated by hospitals; and helicopter or airplane emergency services that rapidly transport patients to medical facilities for special care.</a:t>
            </a:r>
            <a:endParaRPr lang="en-US" dirty="0"/>
          </a:p>
        </p:txBody>
      </p:sp>
      <p:sp>
        <p:nvSpPr>
          <p:cNvPr id="4" name="Slide Number Placeholder 3"/>
          <p:cNvSpPr>
            <a:spLocks noGrp="1"/>
          </p:cNvSpPr>
          <p:nvPr>
            <p:ph type="sldNum" sz="quarter" idx="10"/>
          </p:nvPr>
        </p:nvSpPr>
        <p:spPr/>
        <p:txBody>
          <a:bodyPr/>
          <a:lstStyle/>
          <a:p>
            <a:fld id="{7E64D88E-D458-44A5-B37A-95B96EC318C4}"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The mission of the NHTSA OEMS is to reduce death and disability by providing leadership and coordination to the EMS community in assessing, planning, developing, and promoting comprehensive, evidence-based emergency medical services and 9-1-1 systems.</a:t>
            </a:r>
          </a:p>
          <a:p>
            <a:endParaRPr lang="en-US" dirty="0" smtClean="0"/>
          </a:p>
          <a:p>
            <a:r>
              <a:rPr lang="en-US" dirty="0" smtClean="0"/>
              <a:t>Emergency Medical</a:t>
            </a:r>
            <a:r>
              <a:rPr lang="en-US" baseline="0" dirty="0" smtClean="0"/>
              <a:t> Responder is the first person to arrive at the scene of an illness or injury.  Common examples include police officers, security guards, fire department personnel, and immediate family members.  The first responder interviews and examines the victim to identify the illness or cause of injury, calls for emergency medical assistance as needed, maintains safety and infection control at the scene, and provides basic emergency medical care.  A certified first responder (CFR) course prepares individuals by teaching airway management, oxygen administration, bleeding control, and cardiopulmonary resuscitation (CPR). </a:t>
            </a:r>
            <a:endParaRPr lang="en-US" dirty="0"/>
          </a:p>
        </p:txBody>
      </p:sp>
      <p:sp>
        <p:nvSpPr>
          <p:cNvPr id="4" name="Slide Number Placeholder 3"/>
          <p:cNvSpPr>
            <a:spLocks noGrp="1"/>
          </p:cNvSpPr>
          <p:nvPr>
            <p:ph type="sldNum" sz="quarter" idx="10"/>
          </p:nvPr>
        </p:nvSpPr>
        <p:spPr/>
        <p:txBody>
          <a:bodyPr/>
          <a:lstStyle/>
          <a:p>
            <a:fld id="{F97F8339-DAAA-4937-A214-5B617B3F136E}" type="slidenum">
              <a:rPr lang="en-US" smtClean="0">
                <a:solidFill>
                  <a:prstClr val="black"/>
                </a:solidFill>
              </a:rPr>
              <a:pPr/>
              <a:t>3</a:t>
            </a:fld>
            <a:endParaRPr lang="en-US" dirty="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State</a:t>
            </a:r>
            <a:r>
              <a:rPr lang="en-US" baseline="0" dirty="0" smtClean="0"/>
              <a:t> of NE – you can transport, but there are guidelines and stipulations to do that. </a:t>
            </a:r>
          </a:p>
          <a:p>
            <a:endParaRPr lang="en-US" baseline="0" dirty="0" smtClean="0"/>
          </a:p>
          <a:p>
            <a:r>
              <a:rPr lang="en-US" dirty="0" smtClean="0">
                <a:effectLst/>
              </a:rPr>
              <a:t>They are responsible for implementing a process that involves meeting specific requirements. This is necessary due to the sensitive nature of the EMS profession and the level of trust placed on EMS personnel. </a:t>
            </a:r>
            <a:br>
              <a:rPr lang="en-US" dirty="0" smtClean="0">
                <a:effectLst/>
              </a:rPr>
            </a:br>
            <a:r>
              <a:rPr lang="en-US" dirty="0" smtClean="0">
                <a:effectLst/>
              </a:rPr>
              <a:t/>
            </a:r>
            <a:br>
              <a:rPr lang="en-US" dirty="0" smtClean="0">
                <a:effectLst/>
              </a:rPr>
            </a:br>
            <a:endParaRPr lang="en-US" dirty="0"/>
          </a:p>
        </p:txBody>
      </p:sp>
      <p:sp>
        <p:nvSpPr>
          <p:cNvPr id="4" name="Slide Number Placeholder 3"/>
          <p:cNvSpPr>
            <a:spLocks noGrp="1"/>
          </p:cNvSpPr>
          <p:nvPr>
            <p:ph type="sldNum" sz="quarter" idx="10"/>
          </p:nvPr>
        </p:nvSpPr>
        <p:spPr/>
        <p:txBody>
          <a:bodyPr/>
          <a:lstStyle/>
          <a:p>
            <a:fld id="{163C26B7-D274-439B-A70B-ADCA70DDDCAE}" type="slidenum">
              <a:rPr lang="en-US" smtClean="0"/>
              <a:pPr/>
              <a:t>4</a:t>
            </a:fld>
            <a:endParaRPr lang="en-US" dirty="0"/>
          </a:p>
        </p:txBody>
      </p:sp>
    </p:spTree>
    <p:extLst>
      <p:ext uri="{BB962C8B-B14F-4D97-AF65-F5344CB8AC3E}">
        <p14:creationId xmlns:p14="http://schemas.microsoft.com/office/powerpoint/2010/main" val="37043328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May begin class prior to 18</a:t>
            </a:r>
            <a:r>
              <a:rPr lang="en-US" baseline="30000" dirty="0" smtClean="0"/>
              <a:t>th</a:t>
            </a:r>
            <a:r>
              <a:rPr lang="en-US" dirty="0" smtClean="0"/>
              <a:t> birthday, but must be 18 to be licensed.</a:t>
            </a:r>
          </a:p>
          <a:p>
            <a:endParaRPr lang="en-US" dirty="0" smtClean="0"/>
          </a:p>
          <a:p>
            <a:r>
              <a:rPr lang="en-US" dirty="0" smtClean="0"/>
              <a:t>CCC requires that all students in EMS classes must have an 80% average to pass.</a:t>
            </a:r>
          </a:p>
          <a:p>
            <a:endParaRPr lang="en-US" dirty="0" smtClean="0"/>
          </a:p>
          <a:p>
            <a:r>
              <a:rPr lang="en-US" dirty="0" smtClean="0"/>
              <a:t>The National Registry of EMT’s provides the qualifying exams for all levels of licensure in Nebraska.  You must pass both an on-line “written” exam and a practical skills exam. </a:t>
            </a:r>
          </a:p>
          <a:p>
            <a:endParaRPr lang="en-US" dirty="0" smtClean="0"/>
          </a:p>
          <a:p>
            <a:r>
              <a:rPr lang="en-US" dirty="0" smtClean="0"/>
              <a:t>Entrance to</a:t>
            </a:r>
            <a:r>
              <a:rPr lang="en-US" baseline="0" dirty="0" smtClean="0"/>
              <a:t> the Paramedic Program requires the individual to pass a background check, and those submitting an application for licensure in Nebraska must also pass a background check.  Persons that have been convicted of a felony, or any form of physical or sexual abuse will not be admitted to the Paramedic Program, and may be denied licensure at the lower levels.</a:t>
            </a:r>
            <a:endParaRPr lang="en-US" dirty="0"/>
          </a:p>
        </p:txBody>
      </p:sp>
      <p:sp>
        <p:nvSpPr>
          <p:cNvPr id="4" name="Slide Number Placeholder 3"/>
          <p:cNvSpPr>
            <a:spLocks noGrp="1"/>
          </p:cNvSpPr>
          <p:nvPr>
            <p:ph type="sldNum" sz="quarter" idx="10"/>
          </p:nvPr>
        </p:nvSpPr>
        <p:spPr/>
        <p:txBody>
          <a:bodyPr/>
          <a:lstStyle/>
          <a:p>
            <a:fld id="{F97F8339-DAAA-4937-A214-5B617B3F136E}" type="slidenum">
              <a:rPr lang="en-US" smtClean="0">
                <a:solidFill>
                  <a:prstClr val="black"/>
                </a:solidFill>
              </a:rPr>
              <a:pPr/>
              <a:t>5</a:t>
            </a:fld>
            <a:endParaRPr lang="en-US" dirty="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Medical Emergency Responder is the lowest</a:t>
            </a:r>
            <a:r>
              <a:rPr lang="en-US" baseline="0" dirty="0" smtClean="0"/>
              <a:t> level of licensure.  They are trained in simple skills, using a minimum of equipment.  Their purpose is to provide basic life support while awaiting additional EMS resources.</a:t>
            </a:r>
          </a:p>
          <a:p>
            <a:endParaRPr lang="en-US" baseline="0" dirty="0" smtClean="0"/>
          </a:p>
          <a:p>
            <a:r>
              <a:rPr lang="en-US" baseline="0" dirty="0" smtClean="0"/>
              <a:t>The EMT is the backbone of pre-hospital care.  They are trained in basic, non-invasive procedures designed to sustain life and prevent further injury while transporting the sick and injured to a hospital.</a:t>
            </a:r>
          </a:p>
          <a:p>
            <a:endParaRPr lang="en-US" baseline="0" dirty="0" smtClean="0"/>
          </a:p>
          <a:p>
            <a:r>
              <a:rPr lang="en-US" dirty="0" smtClean="0"/>
              <a:t>The Advanced</a:t>
            </a:r>
            <a:r>
              <a:rPr lang="en-US" baseline="0" dirty="0" smtClean="0"/>
              <a:t> EMT</a:t>
            </a:r>
            <a:r>
              <a:rPr lang="en-US" dirty="0" smtClean="0"/>
              <a:t> has all of the basic</a:t>
            </a:r>
            <a:r>
              <a:rPr lang="en-US" baseline="0" dirty="0" smtClean="0"/>
              <a:t> skills of the EMT, plus more advanced airway management techniques, IV management, and the administration of a limited number of medications.</a:t>
            </a:r>
          </a:p>
          <a:p>
            <a:endParaRPr lang="en-US" baseline="0" dirty="0" smtClean="0"/>
          </a:p>
          <a:p>
            <a:r>
              <a:rPr lang="en-US" baseline="0" dirty="0" smtClean="0"/>
              <a:t>Paramedics offer the highest level of pre-hospital care.  They may provide advanced levels of care that include defibrillation, drug administration, pain management, and other invasive life-saving procedures.</a:t>
            </a:r>
            <a:endParaRPr lang="en-US" dirty="0"/>
          </a:p>
        </p:txBody>
      </p:sp>
      <p:sp>
        <p:nvSpPr>
          <p:cNvPr id="4" name="Slide Number Placeholder 3"/>
          <p:cNvSpPr>
            <a:spLocks noGrp="1"/>
          </p:cNvSpPr>
          <p:nvPr>
            <p:ph type="sldNum" sz="quarter" idx="10"/>
          </p:nvPr>
        </p:nvSpPr>
        <p:spPr/>
        <p:txBody>
          <a:bodyPr/>
          <a:lstStyle/>
          <a:p>
            <a:fld id="{F97F8339-DAAA-4937-A214-5B617B3F136E}" type="slidenum">
              <a:rPr lang="en-US" smtClean="0">
                <a:solidFill>
                  <a:prstClr val="black"/>
                </a:solidFill>
              </a:rPr>
              <a:pPr/>
              <a:t>6</a:t>
            </a:fld>
            <a:endParaRPr lang="en-US" dirty="0">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“Field time” is that spent riding with a licensed ambulance unit.  Clinical time</a:t>
            </a:r>
            <a:r>
              <a:rPr lang="en-US" baseline="0" dirty="0" smtClean="0"/>
              <a:t> for Basics is spent the Emergency department of a hospital.  For Advanced and Paramedics, Clinical time will also include training in the OR, the Pediatrics department, the ICU, Obstetrics and Psychology wards.</a:t>
            </a:r>
          </a:p>
          <a:p>
            <a:r>
              <a:rPr lang="en-US" baseline="0" dirty="0" smtClean="0"/>
              <a:t>The didactic time for Advanced is estimated, as not all programs use the semester system for Intermediates.</a:t>
            </a:r>
          </a:p>
          <a:p>
            <a:endParaRPr lang="en-US" baseline="0" dirty="0" smtClean="0"/>
          </a:p>
          <a:p>
            <a:r>
              <a:rPr lang="en-US" b="1" baseline="0" dirty="0" smtClean="0"/>
              <a:t>Hours are not completely defined. </a:t>
            </a:r>
            <a:endParaRPr lang="en-US" b="1" dirty="0" smtClean="0"/>
          </a:p>
        </p:txBody>
      </p:sp>
      <p:sp>
        <p:nvSpPr>
          <p:cNvPr id="4" name="Slide Number Placeholder 3"/>
          <p:cNvSpPr>
            <a:spLocks noGrp="1"/>
          </p:cNvSpPr>
          <p:nvPr>
            <p:ph type="sldNum" sz="quarter" idx="10"/>
          </p:nvPr>
        </p:nvSpPr>
        <p:spPr/>
        <p:txBody>
          <a:bodyPr/>
          <a:lstStyle/>
          <a:p>
            <a:fld id="{F97F8339-DAAA-4937-A214-5B617B3F136E}" type="slidenum">
              <a:rPr lang="en-US" smtClean="0">
                <a:solidFill>
                  <a:prstClr val="black"/>
                </a:solidFill>
              </a:rPr>
              <a:pPr/>
              <a:t>7</a:t>
            </a:fld>
            <a:endParaRPr lang="en-US" dirty="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By far, most Emergency</a:t>
            </a:r>
            <a:r>
              <a:rPr lang="en-US" baseline="0" dirty="0" smtClean="0"/>
              <a:t> Medical</a:t>
            </a:r>
            <a:r>
              <a:rPr lang="en-US" dirty="0" smtClean="0"/>
              <a:t> Responders and EMT work on volunteer squads within their communities.</a:t>
            </a:r>
          </a:p>
          <a:p>
            <a:endParaRPr lang="en-US" dirty="0" smtClean="0"/>
          </a:p>
          <a:p>
            <a:r>
              <a:rPr lang="en-US" dirty="0" smtClean="0"/>
              <a:t>Private Ambulance Services such as Rural-Metro and  Midwest Medical often provide transfer service from one hospital to another, or from a hospital to another care residence.  They may act as a 911 back-up in their communities.</a:t>
            </a:r>
          </a:p>
          <a:p>
            <a:endParaRPr lang="en-US" dirty="0" smtClean="0"/>
          </a:p>
          <a:p>
            <a:r>
              <a:rPr lang="en-US" dirty="0" smtClean="0"/>
              <a:t>Larger</a:t>
            </a:r>
            <a:r>
              <a:rPr lang="en-US" baseline="0" dirty="0" smtClean="0"/>
              <a:t> communities usually have paid Fire/Rescue Services that provide 911 emergency service.</a:t>
            </a:r>
          </a:p>
          <a:p>
            <a:endParaRPr lang="en-US" baseline="0" dirty="0" smtClean="0"/>
          </a:p>
          <a:p>
            <a:r>
              <a:rPr lang="en-US" b="1" baseline="0" dirty="0" smtClean="0"/>
              <a:t>Hospitals may hire persons with EMS training.  They usually work in the Emergency Departments, but may work in many departments.</a:t>
            </a:r>
          </a:p>
          <a:p>
            <a:endParaRPr lang="en-US" baseline="0" dirty="0" smtClean="0"/>
          </a:p>
          <a:p>
            <a:r>
              <a:rPr lang="en-US" baseline="0" dirty="0" smtClean="0"/>
              <a:t>EMT and Paramedics may work in doctor’s offices and medical clinics.</a:t>
            </a:r>
          </a:p>
          <a:p>
            <a:endParaRPr lang="en-US" baseline="0" dirty="0" smtClean="0"/>
          </a:p>
          <a:p>
            <a:r>
              <a:rPr lang="en-US" baseline="0" dirty="0" smtClean="0"/>
              <a:t>Many jobs are opening up in the public health arena.  These involve data collection, health education, personal services, and services such as blood pressure screenings.</a:t>
            </a:r>
            <a:r>
              <a:rPr lang="en-US" dirty="0" smtClean="0"/>
              <a:t> </a:t>
            </a:r>
            <a:endParaRPr lang="en-US" dirty="0"/>
          </a:p>
        </p:txBody>
      </p:sp>
      <p:sp>
        <p:nvSpPr>
          <p:cNvPr id="4" name="Slide Number Placeholder 3"/>
          <p:cNvSpPr>
            <a:spLocks noGrp="1"/>
          </p:cNvSpPr>
          <p:nvPr>
            <p:ph type="sldNum" sz="quarter" idx="10"/>
          </p:nvPr>
        </p:nvSpPr>
        <p:spPr/>
        <p:txBody>
          <a:bodyPr/>
          <a:lstStyle/>
          <a:p>
            <a:fld id="{F97F8339-DAAA-4937-A214-5B617B3F136E}" type="slidenum">
              <a:rPr lang="en-US" smtClean="0">
                <a:solidFill>
                  <a:prstClr val="black"/>
                </a:solidFill>
              </a:rPr>
              <a:pPr/>
              <a:t>8</a:t>
            </a:fld>
            <a:endParaRPr lang="en-US" dirty="0">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Emergency</a:t>
            </a:r>
            <a:r>
              <a:rPr lang="en-US" baseline="0" dirty="0" smtClean="0"/>
              <a:t> medical technicians basic (EMT) provide care for a wide range of illnesses and injuries including medical emergencies, bleeding, factures, airway obstruction, basic life support (BLS), oxygen administration, emergency childbirth, rescue of trapped persons, and transporting of victims. </a:t>
            </a:r>
            <a:endParaRPr lang="en-US" dirty="0"/>
          </a:p>
        </p:txBody>
      </p:sp>
      <p:sp>
        <p:nvSpPr>
          <p:cNvPr id="4" name="Slide Number Placeholder 3"/>
          <p:cNvSpPr>
            <a:spLocks noGrp="1"/>
          </p:cNvSpPr>
          <p:nvPr>
            <p:ph type="sldNum" sz="quarter" idx="10"/>
          </p:nvPr>
        </p:nvSpPr>
        <p:spPr/>
        <p:txBody>
          <a:bodyPr/>
          <a:lstStyle/>
          <a:p>
            <a:fld id="{F97F8339-DAAA-4937-A214-5B617B3F136E}" type="slidenum">
              <a:rPr lang="en-US" smtClean="0">
                <a:solidFill>
                  <a:prstClr val="black"/>
                </a:solidFill>
              </a:rPr>
              <a:pPr/>
              <a:t>9</a:t>
            </a:fld>
            <a:endParaRPr lang="en-US"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D54FB4BB-CB43-48C1-A713-31B5790E98C1}" type="datetimeFigureOut">
              <a:rPr lang="en-US" smtClean="0"/>
              <a:pPr/>
              <a:t>10/15/12</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4FB4BB-CB43-48C1-A713-31B5790E98C1}" type="datetimeFigureOut">
              <a:rPr lang="en-US" smtClean="0"/>
              <a:pPr/>
              <a:t>10/15/12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129016" y="5734050"/>
            <a:ext cx="609600" cy="521208"/>
          </a:xfrm>
          <a:prstGeom prst="rect">
            <a:avLst/>
          </a:prstGeom>
        </p:spPr>
        <p:txBody>
          <a:bodyPr/>
          <a:lstStyle/>
          <a:p>
            <a:fld id="{57454E89-8D9D-4447-A417-778D1381043E}" type="slidenum">
              <a:rPr lang="en-US" smtClean="0"/>
              <a:pPr/>
              <a:t>‹#›</a:t>
            </a:fld>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4FB4BB-CB43-48C1-A713-31B5790E98C1}" type="datetimeFigureOut">
              <a:rPr lang="en-US" smtClean="0"/>
              <a:pPr/>
              <a:t>10/15/12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129016" y="5734050"/>
            <a:ext cx="609600" cy="521208"/>
          </a:xfrm>
          <a:prstGeom prst="rect">
            <a:avLst/>
          </a:prstGeom>
        </p:spPr>
        <p:txBody>
          <a:bodyPr/>
          <a:lstStyle/>
          <a:p>
            <a:fld id="{57454E89-8D9D-4447-A417-778D1381043E}" type="slidenum">
              <a:rPr lang="en-US" smtClean="0"/>
              <a:pPr/>
              <a:t>‹#›</a:t>
            </a:fld>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rot="5400000">
            <a:off x="7589520" y="1081851"/>
            <a:ext cx="2011680" cy="384048"/>
          </a:xfrm>
          <a:prstGeom prst="rect">
            <a:avLst/>
          </a:prstGeom>
          <a:ln/>
        </p:spPr>
        <p:txBody>
          <a:bodyPr/>
          <a:lstStyle>
            <a:lvl1pPr>
              <a:defRPr/>
            </a:lvl1pPr>
          </a:lstStyle>
          <a:p>
            <a:pPr>
              <a:defRPr/>
            </a:pPr>
            <a:endParaRPr lang="en-US" dirty="0"/>
          </a:p>
        </p:txBody>
      </p:sp>
      <p:sp>
        <p:nvSpPr>
          <p:cNvPr id="6" name="Footer Placeholder 5"/>
          <p:cNvSpPr>
            <a:spLocks noGrp="1" noChangeArrowheads="1"/>
          </p:cNvSpPr>
          <p:nvPr>
            <p:ph type="ftr" sz="quarter" idx="11"/>
          </p:nvPr>
        </p:nvSpPr>
        <p:spPr>
          <a:xfrm rot="5400000">
            <a:off x="6990186" y="3737240"/>
            <a:ext cx="3200400" cy="365760"/>
          </a:xfrm>
          <a:prstGeom prst="rect">
            <a:avLst/>
          </a:prstGeom>
          <a:ln/>
        </p:spPr>
        <p:txBody>
          <a:bodyPr/>
          <a:lstStyle>
            <a:lvl1pPr>
              <a:defRPr/>
            </a:lvl1pPr>
          </a:lstStyle>
          <a:p>
            <a:pPr>
              <a:defRPr/>
            </a:pPr>
            <a:endParaRPr lang="en-US" dirty="0"/>
          </a:p>
        </p:txBody>
      </p:sp>
      <p:sp>
        <p:nvSpPr>
          <p:cNvPr id="7" name="Slide Number Placeholder 6"/>
          <p:cNvSpPr>
            <a:spLocks noGrp="1" noChangeArrowheads="1"/>
          </p:cNvSpPr>
          <p:nvPr>
            <p:ph type="sldNum" sz="quarter" idx="12"/>
          </p:nvPr>
        </p:nvSpPr>
        <p:spPr>
          <a:xfrm>
            <a:off x="8229600" y="6019800"/>
            <a:ext cx="609600" cy="521208"/>
          </a:xfrm>
          <a:prstGeom prst="rect">
            <a:avLst/>
          </a:prstGeom>
          <a:ln/>
        </p:spPr>
        <p:txBody>
          <a:bodyPr/>
          <a:lstStyle>
            <a:lvl1pPr>
              <a:defRPr/>
            </a:lvl1pPr>
          </a:lstStyle>
          <a:p>
            <a:pPr>
              <a:defRPr/>
            </a:pPr>
            <a:fld id="{5FE73FAA-5376-43FD-AE5C-0A397E68D5FD}" type="slidenum">
              <a:rPr lang="en-US"/>
              <a:pPr>
                <a:defRPr/>
              </a:pPr>
              <a:t>‹#›</a:t>
            </a:fld>
            <a:endParaRPr lang="en-US" dirty="0"/>
          </a:p>
        </p:txBody>
      </p:sp>
    </p:spTree>
    <p:extLst>
      <p:ext uri="{BB962C8B-B14F-4D97-AF65-F5344CB8AC3E}">
        <p14:creationId xmlns:p14="http://schemas.microsoft.com/office/powerpoint/2010/main" val="3746025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D54FB4BB-CB43-48C1-A713-31B5790E98C1}" type="datetimeFigureOut">
              <a:rPr lang="en-US" smtClean="0"/>
              <a:pPr/>
              <a:t>10/15/12</a:t>
            </a:fld>
            <a:endParaRPr lang="en-US" dirty="0"/>
          </a:p>
        </p:txBody>
      </p:sp>
      <p:sp>
        <p:nvSpPr>
          <p:cNvPr id="9" name="Slide Number Placeholder 8"/>
          <p:cNvSpPr>
            <a:spLocks noGrp="1"/>
          </p:cNvSpPr>
          <p:nvPr>
            <p:ph type="sldNum" sz="quarter" idx="15"/>
          </p:nvPr>
        </p:nvSpPr>
        <p:spPr>
          <a:xfrm>
            <a:off x="8129016" y="5734050"/>
            <a:ext cx="609600" cy="521208"/>
          </a:xfrm>
          <a:prstGeom prst="rect">
            <a:avLst/>
          </a:prstGeom>
        </p:spPr>
        <p:txBody>
          <a:bodyPr rtlCol="0"/>
          <a:lstStyle/>
          <a:p>
            <a:fld id="{57454E89-8D9D-4447-A417-778D1381043E}" type="slidenum">
              <a:rPr lang="en-US" smtClean="0"/>
              <a:pPr/>
              <a:t>‹#›</a:t>
            </a:fld>
            <a:endParaRPr lang="en-US" dirty="0"/>
          </a:p>
        </p:txBody>
      </p:sp>
      <p:sp>
        <p:nvSpPr>
          <p:cNvPr id="10" name="Footer Placeholder 9"/>
          <p:cNvSpPr>
            <a:spLocks noGrp="1"/>
          </p:cNvSpPr>
          <p:nvPr>
            <p:ph type="ftr" sz="quarter" idx="16"/>
          </p:nvPr>
        </p:nvSpPr>
        <p:spPr/>
        <p:txBody>
          <a:bodyPr rtlCol="0"/>
          <a:lstStyle/>
          <a:p>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54FB4BB-CB43-48C1-A713-31B5790E98C1}" type="datetimeFigureOut">
              <a:rPr lang="en-US" smtClean="0"/>
              <a:pPr/>
              <a:t>10/15/12</a:t>
            </a:fld>
            <a:endParaRPr lang="en-US" dirty="0"/>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lide Number Placeholder 5"/>
          <p:cNvSpPr>
            <a:spLocks noGrp="1"/>
          </p:cNvSpPr>
          <p:nvPr>
            <p:ph type="sldNum" sz="quarter" idx="12"/>
          </p:nvPr>
        </p:nvSpPr>
        <p:spPr bwMode="auto">
          <a:xfrm>
            <a:off x="1340616" y="4928702"/>
            <a:ext cx="609600" cy="517524"/>
          </a:xfrm>
          <a:prstGeom prst="rect">
            <a:avLst/>
          </a:prstGeom>
        </p:spPr>
        <p:txBody>
          <a:bodyPr/>
          <a:lstStyle/>
          <a:p>
            <a:fld id="{57454E89-8D9D-4447-A417-778D1381043E}"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54FB4BB-CB43-48C1-A713-31B5790E98C1}" type="datetimeFigureOut">
              <a:rPr lang="en-US" smtClean="0"/>
              <a:pPr/>
              <a:t>10/15/12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129016" y="5734050"/>
            <a:ext cx="609600" cy="521208"/>
          </a:xfrm>
          <a:prstGeom prst="rect">
            <a:avLst/>
          </a:prstGeom>
        </p:spPr>
        <p:txBody>
          <a:bodyPr/>
          <a:lstStyle/>
          <a:p>
            <a:fld id="{57454E89-8D9D-4447-A417-778D1381043E}" type="slidenum">
              <a:rPr lang="en-US" smtClean="0"/>
              <a:pPr/>
              <a:t>‹#›</a:t>
            </a:fld>
            <a:endParaRPr lang="en-US"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D54FB4BB-CB43-48C1-A713-31B5790E98C1}" type="datetimeFigureOut">
              <a:rPr lang="en-US" smtClean="0"/>
              <a:pPr/>
              <a:t>10/15/12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a:xfrm>
            <a:off x="8129016" y="5734050"/>
            <a:ext cx="609600" cy="521208"/>
          </a:xfrm>
          <a:prstGeom prst="rect">
            <a:avLst/>
          </a:prstGeom>
        </p:spPr>
        <p:txBody>
          <a:bodyPr/>
          <a:lstStyle/>
          <a:p>
            <a:fld id="{57454E89-8D9D-4447-A417-778D1381043E}" type="slidenum">
              <a:rPr lang="en-US" smtClean="0"/>
              <a:pPr/>
              <a:t>‹#›</a:t>
            </a:fld>
            <a:endParaRPr lang="en-US"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D54FB4BB-CB43-48C1-A713-31B5790E98C1}" type="datetimeFigureOut">
              <a:rPr lang="en-US" smtClean="0"/>
              <a:pPr/>
              <a:t>10/15/12</a:t>
            </a:fld>
            <a:endParaRPr lang="en-US" dirty="0"/>
          </a:p>
        </p:txBody>
      </p:sp>
      <p:sp>
        <p:nvSpPr>
          <p:cNvPr id="7" name="Slide Number Placeholder 6"/>
          <p:cNvSpPr>
            <a:spLocks noGrp="1"/>
          </p:cNvSpPr>
          <p:nvPr>
            <p:ph type="sldNum" sz="quarter" idx="11"/>
          </p:nvPr>
        </p:nvSpPr>
        <p:spPr>
          <a:xfrm>
            <a:off x="8129016" y="5734050"/>
            <a:ext cx="609600" cy="521208"/>
          </a:xfrm>
          <a:prstGeom prst="rect">
            <a:avLst/>
          </a:prstGeom>
        </p:spPr>
        <p:txBody>
          <a:bodyPr rtlCol="0"/>
          <a:lstStyle/>
          <a:p>
            <a:fld id="{57454E89-8D9D-4447-A417-778D1381043E}" type="slidenum">
              <a:rPr lang="en-US" smtClean="0"/>
              <a:pPr/>
              <a:t>‹#›</a:t>
            </a:fld>
            <a:endParaRPr lang="en-US" dirty="0"/>
          </a:p>
        </p:txBody>
      </p:sp>
      <p:sp>
        <p:nvSpPr>
          <p:cNvPr id="8" name="Footer Placeholder 7"/>
          <p:cNvSpPr>
            <a:spLocks noGrp="1"/>
          </p:cNvSpPr>
          <p:nvPr>
            <p:ph type="ftr" sz="quarter" idx="12"/>
          </p:nvPr>
        </p:nvSpPr>
        <p:spPr/>
        <p:txBody>
          <a:bodyPr rtlCol="0"/>
          <a:lstStyle/>
          <a:p>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4FB4BB-CB43-48C1-A713-31B5790E98C1}" type="datetimeFigureOut">
              <a:rPr lang="en-US" smtClean="0"/>
              <a:pPr/>
              <a:t>10/15/12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8129016" y="5734050"/>
            <a:ext cx="609600" cy="521208"/>
          </a:xfrm>
          <a:prstGeom prst="rect">
            <a:avLst/>
          </a:prstGeom>
        </p:spPr>
        <p:txBody>
          <a:bodyPr/>
          <a:lstStyle/>
          <a:p>
            <a:fld id="{57454E89-8D9D-4447-A417-778D1381043E}" type="slidenum">
              <a:rPr lang="en-US" smtClean="0"/>
              <a:pPr/>
              <a:t>‹#›</a:t>
            </a:fld>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D54FB4BB-CB43-48C1-A713-31B5790E98C1}" type="datetimeFigureOut">
              <a:rPr lang="en-US" smtClean="0"/>
              <a:pPr/>
              <a:t>10/15/12</a:t>
            </a:fld>
            <a:endParaRPr lang="en-US" dirty="0"/>
          </a:p>
        </p:txBody>
      </p:sp>
      <p:sp>
        <p:nvSpPr>
          <p:cNvPr id="22" name="Slide Number Placeholder 21"/>
          <p:cNvSpPr>
            <a:spLocks noGrp="1"/>
          </p:cNvSpPr>
          <p:nvPr>
            <p:ph type="sldNum" sz="quarter" idx="15"/>
          </p:nvPr>
        </p:nvSpPr>
        <p:spPr>
          <a:xfrm>
            <a:off x="8129016" y="5734050"/>
            <a:ext cx="609600" cy="521208"/>
          </a:xfrm>
          <a:prstGeom prst="rect">
            <a:avLst/>
          </a:prstGeom>
        </p:spPr>
        <p:txBody>
          <a:bodyPr rtlCol="0"/>
          <a:lstStyle/>
          <a:p>
            <a:fld id="{57454E89-8D9D-4447-A417-778D1381043E}" type="slidenum">
              <a:rPr lang="en-US" smtClean="0"/>
              <a:pPr/>
              <a:t>‹#›</a:t>
            </a:fld>
            <a:endParaRPr lang="en-US" dirty="0"/>
          </a:p>
        </p:txBody>
      </p:sp>
      <p:sp>
        <p:nvSpPr>
          <p:cNvPr id="23" name="Footer Placeholder 22"/>
          <p:cNvSpPr>
            <a:spLocks noGrp="1"/>
          </p:cNvSpPr>
          <p:nvPr>
            <p:ph type="ftr" sz="quarter" idx="16"/>
          </p:nvPr>
        </p:nvSpPr>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dirty="0"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54FB4BB-CB43-48C1-A713-31B5790E98C1}" type="datetimeFigureOut">
              <a:rPr lang="en-US" smtClean="0"/>
              <a:pPr/>
              <a:t>10/15/12</a:t>
            </a:fld>
            <a:endParaRPr lang="en-US" dirty="0"/>
          </a:p>
        </p:txBody>
      </p:sp>
      <p:sp>
        <p:nvSpPr>
          <p:cNvPr id="18" name="Slide Number Placeholder 17"/>
          <p:cNvSpPr>
            <a:spLocks noGrp="1"/>
          </p:cNvSpPr>
          <p:nvPr>
            <p:ph type="sldNum" sz="quarter" idx="11"/>
          </p:nvPr>
        </p:nvSpPr>
        <p:spPr>
          <a:xfrm>
            <a:off x="8129016" y="5734050"/>
            <a:ext cx="609600" cy="521208"/>
          </a:xfrm>
          <a:prstGeom prst="rect">
            <a:avLst/>
          </a:prstGeom>
        </p:spPr>
        <p:txBody>
          <a:bodyPr rtlCol="0"/>
          <a:lstStyle/>
          <a:p>
            <a:fld id="{57454E89-8D9D-4447-A417-778D1381043E}" type="slidenum">
              <a:rPr lang="en-US" smtClean="0"/>
              <a:pPr/>
              <a:t>‹#›</a:t>
            </a:fld>
            <a:endParaRPr lang="en-US" dirty="0"/>
          </a:p>
        </p:txBody>
      </p:sp>
      <p:sp>
        <p:nvSpPr>
          <p:cNvPr id="21" name="Footer Placeholder 20"/>
          <p:cNvSpPr>
            <a:spLocks noGrp="1"/>
          </p:cNvSpPr>
          <p:nvPr>
            <p:ph type="ftr" sz="quarter" idx="12"/>
          </p:nvPr>
        </p:nvSpPr>
        <p:spPr/>
        <p:txBody>
          <a:bodyPr rtlCol="0"/>
          <a:lstStyle/>
          <a:p>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54FB4BB-CB43-48C1-A713-31B5790E98C1}" type="datetimeFigureOut">
              <a:rPr lang="en-US" smtClean="0"/>
              <a:pPr/>
              <a:t>10/15/12</a:t>
            </a:fld>
            <a:endParaRPr lang="en-US" dirty="0"/>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ransition xmlns:p14="http://schemas.microsoft.com/office/powerpoint/2010/main">
    <p:push dir="u"/>
  </p:transition>
  <p:timing>
    <p:tnLst>
      <p:par>
        <p:cTn xmlns:p14="http://schemas.microsoft.com/office/powerpoint/2010/main" id="1" dur="indefinite" restart="never" nodeType="tmRoot"/>
      </p:par>
    </p:tnLst>
  </p:timing>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image" Target="../media/image3.png"/><Relationship Id="rId5" Type="http://schemas.openxmlformats.org/officeDocument/2006/relationships/audio" Target="../media/audio1.bin"/><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hyperlink" Target="http://www.nremt.org/" TargetMode="External"/><Relationship Id="rId4" Type="http://schemas.openxmlformats.org/officeDocument/2006/relationships/hyperlink" Target="http://www.ems.go/"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3.png"/><Relationship Id="rId3"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audio" Target="../media/audio2.wav"/><Relationship Id="rId4" Type="http://schemas.openxmlformats.org/officeDocument/2006/relationships/audio" Target="../media/audio2.bin"/><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4.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1752600"/>
            <a:ext cx="6172200" cy="2819400"/>
          </a:xfrm>
        </p:spPr>
        <p:txBody>
          <a:bodyPr>
            <a:noAutofit/>
          </a:bodyPr>
          <a:lstStyle/>
          <a:p>
            <a:pPr algn="ctr" fontAlgn="auto">
              <a:spcAft>
                <a:spcPts val="0"/>
              </a:spcAft>
              <a:defRPr/>
            </a:pPr>
            <a:r>
              <a:rPr lang="en-US" sz="5400" dirty="0" smtClean="0">
                <a:solidFill>
                  <a:schemeClr val="tx1">
                    <a:lumMod val="85000"/>
                    <a:lumOff val="15000"/>
                  </a:schemeClr>
                </a:solidFill>
                <a:latin typeface="Arial"/>
                <a:cs typeface="Arial"/>
              </a:rPr>
              <a:t>Emergency Medical Services Careers</a:t>
            </a:r>
            <a:endParaRPr lang="en-US" sz="5400" dirty="0">
              <a:solidFill>
                <a:schemeClr val="tx1">
                  <a:lumMod val="85000"/>
                  <a:lumOff val="15000"/>
                </a:schemeClr>
              </a:solidFill>
              <a:latin typeface="Arial"/>
              <a:cs typeface="Arial"/>
            </a:endParaRPr>
          </a:p>
        </p:txBody>
      </p:sp>
      <p:sp>
        <p:nvSpPr>
          <p:cNvPr id="5123" name="Subtitle 2"/>
          <p:cNvSpPr>
            <a:spLocks noGrp="1"/>
          </p:cNvSpPr>
          <p:nvPr>
            <p:ph type="subTitle" idx="1"/>
          </p:nvPr>
        </p:nvSpPr>
        <p:spPr>
          <a:xfrm>
            <a:off x="1524000" y="4724400"/>
            <a:ext cx="6172200" cy="1371600"/>
          </a:xfrm>
        </p:spPr>
        <p:txBody>
          <a:bodyPr/>
          <a:lstStyle/>
          <a:p>
            <a:pPr marR="0" algn="ctr"/>
            <a:r>
              <a:rPr lang="en-US" b="0" i="1" dirty="0" smtClean="0">
                <a:solidFill>
                  <a:srgbClr val="595959"/>
                </a:solidFill>
                <a:latin typeface="Arial"/>
                <a:cs typeface="Arial"/>
              </a:rPr>
              <a:t>CAREERS FOR THE FUTURE</a:t>
            </a:r>
          </a:p>
        </p:txBody>
      </p:sp>
      <p:pic>
        <p:nvPicPr>
          <p:cNvPr id="4" name="Picture 3" descr="HELP-Logo.png"/>
          <p:cNvPicPr>
            <a:picLocks noChangeAspect="1"/>
          </p:cNvPicPr>
          <p:nvPr/>
        </p:nvPicPr>
        <p:blipFill>
          <a:blip r:embed="rId4"/>
          <a:stretch>
            <a:fillRect/>
          </a:stretch>
        </p:blipFill>
        <p:spPr>
          <a:xfrm>
            <a:off x="3581400" y="304800"/>
            <a:ext cx="1828800" cy="1325880"/>
          </a:xfrm>
          <a:prstGeom prst="rect">
            <a:avLst/>
          </a:prstGeom>
        </p:spPr>
      </p:pic>
    </p:spTree>
    <p:extLst>
      <p:ext uri="{BB962C8B-B14F-4D97-AF65-F5344CB8AC3E}">
        <p14:creationId xmlns:p14="http://schemas.microsoft.com/office/powerpoint/2010/main" val="1263009143"/>
      </p:ext>
    </p:extLst>
  </p:cSld>
  <p:clrMapOvr>
    <a:masterClrMapping/>
  </p:clrMapOvr>
  <mc:AlternateContent xmlns:mc="http://schemas.openxmlformats.org/markup-compatibility/2006" xmlns:p14="http://schemas.microsoft.com/office/powerpoint/2010/main">
    <mc:Choice Requires="p14">
      <p:transition spd="slow" p14:dur="2000">
        <p14:prism isContent="1"/>
        <p:sndAc>
          <p:stSnd>
            <p:snd r:embed="rId3" name="drumroll.wav"/>
          </p:stSnd>
        </p:sndAc>
      </p:transition>
    </mc:Choice>
    <mc:Fallback xmlns:mv="urn:schemas-microsoft-com:mac:vml" xmlns="">
      <p:transition spd="slow">
        <p:fade/>
        <p:sndAc>
          <p:stSnd>
            <p:snd r:embed="rId5" name="drumroll.wav"/>
          </p:stSnd>
        </p:sndAc>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normAutofit/>
          </a:bodyPr>
          <a:lstStyle/>
          <a:p>
            <a:r>
              <a:rPr lang="en-US" sz="4000" dirty="0" smtClean="0">
                <a:latin typeface="Arial"/>
                <a:cs typeface="Arial"/>
              </a:rPr>
              <a:t>ADVANCED EMT</a:t>
            </a:r>
            <a:endParaRPr lang="en-US" sz="4000" dirty="0">
              <a:latin typeface="Arial"/>
              <a:cs typeface="Arial"/>
            </a:endParaRPr>
          </a:p>
        </p:txBody>
      </p:sp>
      <p:sp>
        <p:nvSpPr>
          <p:cNvPr id="3" name="Content Placeholder 2"/>
          <p:cNvSpPr>
            <a:spLocks noGrp="1"/>
          </p:cNvSpPr>
          <p:nvPr>
            <p:ph sz="quarter" idx="1"/>
          </p:nvPr>
        </p:nvSpPr>
        <p:spPr/>
        <p:txBody>
          <a:bodyPr/>
          <a:lstStyle/>
          <a:p>
            <a:pPr>
              <a:lnSpc>
                <a:spcPct val="200000"/>
              </a:lnSpc>
              <a:buClr>
                <a:srgbClr val="70BF15"/>
              </a:buClr>
              <a:buFont typeface="Arial"/>
              <a:buChar char="•"/>
            </a:pPr>
            <a:r>
              <a:rPr lang="en-US" dirty="0" smtClean="0">
                <a:solidFill>
                  <a:srgbClr val="595959"/>
                </a:solidFill>
                <a:latin typeface="Arial"/>
                <a:cs typeface="Arial"/>
              </a:rPr>
              <a:t>START IV’S</a:t>
            </a:r>
          </a:p>
          <a:p>
            <a:pPr>
              <a:lnSpc>
                <a:spcPct val="200000"/>
              </a:lnSpc>
              <a:buClr>
                <a:srgbClr val="70BF15"/>
              </a:buClr>
              <a:buFont typeface="Arial"/>
              <a:buChar char="•"/>
            </a:pPr>
            <a:r>
              <a:rPr lang="en-US" dirty="0" smtClean="0">
                <a:solidFill>
                  <a:srgbClr val="595959"/>
                </a:solidFill>
                <a:latin typeface="Arial"/>
                <a:cs typeface="Arial"/>
              </a:rPr>
              <a:t>GIVE LIMITED MEDICATIONS</a:t>
            </a:r>
          </a:p>
          <a:p>
            <a:pPr>
              <a:lnSpc>
                <a:spcPct val="200000"/>
              </a:lnSpc>
              <a:buClr>
                <a:srgbClr val="70BF15"/>
              </a:buClr>
              <a:buFont typeface="Arial"/>
              <a:buChar char="•"/>
            </a:pPr>
            <a:r>
              <a:rPr lang="en-US" dirty="0" smtClean="0">
                <a:solidFill>
                  <a:srgbClr val="595959"/>
                </a:solidFill>
                <a:latin typeface="Arial"/>
                <a:cs typeface="Arial"/>
              </a:rPr>
              <a:t>DEFIBRILLATE (SHOCK) PATIENTS</a:t>
            </a:r>
          </a:p>
          <a:p>
            <a:pPr>
              <a:lnSpc>
                <a:spcPct val="200000"/>
              </a:lnSpc>
              <a:buClr>
                <a:srgbClr val="70BF15"/>
              </a:buClr>
              <a:buFont typeface="Arial"/>
              <a:buChar char="•"/>
            </a:pPr>
            <a:r>
              <a:rPr lang="en-US" dirty="0" smtClean="0">
                <a:solidFill>
                  <a:srgbClr val="595959"/>
                </a:solidFill>
                <a:latin typeface="Arial"/>
                <a:cs typeface="Arial"/>
              </a:rPr>
              <a:t>INTUBATE PATIENTS</a:t>
            </a:r>
            <a:endParaRPr lang="en-US" dirty="0">
              <a:solidFill>
                <a:srgbClr val="595959"/>
              </a:solidFill>
              <a:latin typeface="Arial"/>
              <a:cs typeface="Arial"/>
            </a:endParaRPr>
          </a:p>
        </p:txBody>
      </p:sp>
    </p:spTree>
    <p:extLst>
      <p:ext uri="{BB962C8B-B14F-4D97-AF65-F5344CB8AC3E}">
        <p14:creationId xmlns:p14="http://schemas.microsoft.com/office/powerpoint/2010/main" val="110323701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normAutofit/>
          </a:bodyPr>
          <a:lstStyle/>
          <a:p>
            <a:r>
              <a:rPr lang="en-US" sz="4000" dirty="0" smtClean="0">
                <a:latin typeface="Arial"/>
                <a:cs typeface="Arial"/>
              </a:rPr>
              <a:t>PARAMEDICS</a:t>
            </a:r>
            <a:endParaRPr lang="en-US" sz="4000" dirty="0">
              <a:latin typeface="Arial"/>
              <a:cs typeface="Arial"/>
            </a:endParaRPr>
          </a:p>
        </p:txBody>
      </p:sp>
      <p:sp>
        <p:nvSpPr>
          <p:cNvPr id="3" name="Content Placeholder 2"/>
          <p:cNvSpPr>
            <a:spLocks noGrp="1"/>
          </p:cNvSpPr>
          <p:nvPr>
            <p:ph sz="quarter" idx="1"/>
          </p:nvPr>
        </p:nvSpPr>
        <p:spPr/>
        <p:txBody>
          <a:bodyPr/>
          <a:lstStyle/>
          <a:p>
            <a:pPr>
              <a:spcAft>
                <a:spcPts val="1200"/>
              </a:spcAft>
              <a:buClr>
                <a:srgbClr val="70BF15"/>
              </a:buClr>
              <a:buFont typeface="Arial"/>
              <a:buChar char="•"/>
            </a:pPr>
            <a:r>
              <a:rPr lang="en-US" dirty="0" smtClean="0">
                <a:solidFill>
                  <a:srgbClr val="595959"/>
                </a:solidFill>
                <a:latin typeface="Arial"/>
                <a:cs typeface="Arial"/>
              </a:rPr>
              <a:t>GIVE MEDICATIONS BY IV OR INJECTION</a:t>
            </a:r>
          </a:p>
          <a:p>
            <a:pPr>
              <a:spcAft>
                <a:spcPts val="1200"/>
              </a:spcAft>
              <a:buClr>
                <a:srgbClr val="70BF15"/>
              </a:buClr>
              <a:buFont typeface="Arial"/>
              <a:buChar char="•"/>
            </a:pPr>
            <a:r>
              <a:rPr lang="en-US" dirty="0" smtClean="0">
                <a:solidFill>
                  <a:srgbClr val="595959"/>
                </a:solidFill>
                <a:latin typeface="Arial"/>
                <a:cs typeface="Arial"/>
              </a:rPr>
              <a:t>MANAGE CARDIAC EVENTS</a:t>
            </a:r>
          </a:p>
          <a:p>
            <a:pPr>
              <a:spcAft>
                <a:spcPts val="1200"/>
              </a:spcAft>
              <a:buClr>
                <a:srgbClr val="70BF15"/>
              </a:buClr>
              <a:buFont typeface="Arial"/>
              <a:buChar char="•"/>
            </a:pPr>
            <a:r>
              <a:rPr lang="en-US" dirty="0" smtClean="0">
                <a:solidFill>
                  <a:srgbClr val="595959"/>
                </a:solidFill>
                <a:latin typeface="Arial"/>
                <a:cs typeface="Arial"/>
              </a:rPr>
              <a:t>DO EKG’S</a:t>
            </a:r>
          </a:p>
          <a:p>
            <a:pPr>
              <a:spcAft>
                <a:spcPts val="1200"/>
              </a:spcAft>
              <a:buClr>
                <a:srgbClr val="70BF15"/>
              </a:buClr>
              <a:buFont typeface="Arial"/>
              <a:buChar char="•"/>
            </a:pPr>
            <a:r>
              <a:rPr lang="en-US" dirty="0" smtClean="0">
                <a:solidFill>
                  <a:srgbClr val="595959"/>
                </a:solidFill>
                <a:latin typeface="Arial"/>
                <a:cs typeface="Arial"/>
              </a:rPr>
              <a:t>ADMINISTER BLOOD PRODUCTS</a:t>
            </a:r>
          </a:p>
          <a:p>
            <a:pPr>
              <a:spcAft>
                <a:spcPts val="1200"/>
              </a:spcAft>
              <a:buClr>
                <a:srgbClr val="70BF15"/>
              </a:buClr>
              <a:buFont typeface="Arial"/>
              <a:buChar char="•"/>
            </a:pPr>
            <a:r>
              <a:rPr lang="en-US" dirty="0" smtClean="0">
                <a:solidFill>
                  <a:srgbClr val="595959"/>
                </a:solidFill>
                <a:latin typeface="Arial"/>
                <a:cs typeface="Arial"/>
              </a:rPr>
              <a:t>INSERT NEEDLES INTO CHESTS</a:t>
            </a:r>
          </a:p>
          <a:p>
            <a:pPr>
              <a:spcAft>
                <a:spcPts val="1200"/>
              </a:spcAft>
              <a:buClr>
                <a:srgbClr val="70BF15"/>
              </a:buClr>
              <a:buFont typeface="Arial"/>
              <a:buChar char="•"/>
            </a:pPr>
            <a:r>
              <a:rPr lang="en-US" dirty="0" smtClean="0">
                <a:solidFill>
                  <a:srgbClr val="595959"/>
                </a:solidFill>
                <a:latin typeface="Arial"/>
                <a:cs typeface="Arial"/>
              </a:rPr>
              <a:t>MANY, MANY MORE SKILLS</a:t>
            </a:r>
          </a:p>
          <a:p>
            <a:pPr>
              <a:spcAft>
                <a:spcPts val="1200"/>
              </a:spcAft>
              <a:buClr>
                <a:srgbClr val="70BF15"/>
              </a:buClr>
              <a:buFont typeface="Arial"/>
              <a:buChar char="•"/>
            </a:pPr>
            <a:r>
              <a:rPr lang="en-US" dirty="0" smtClean="0">
                <a:solidFill>
                  <a:srgbClr val="595959"/>
                </a:solidFill>
                <a:latin typeface="Arial"/>
                <a:cs typeface="Arial"/>
              </a:rPr>
              <a:t>FOLLOW PROTOCOL – JUDGEMENT ON THAT</a:t>
            </a:r>
          </a:p>
          <a:p>
            <a:pPr>
              <a:spcAft>
                <a:spcPts val="1200"/>
              </a:spcAft>
              <a:buClr>
                <a:srgbClr val="70BF15"/>
              </a:buClr>
              <a:buFont typeface="Arial"/>
              <a:buChar char="•"/>
            </a:pPr>
            <a:endParaRPr lang="en-US" dirty="0">
              <a:solidFill>
                <a:srgbClr val="595959"/>
              </a:solidFill>
              <a:latin typeface="Arial"/>
              <a:cs typeface="Arial"/>
            </a:endParaRPr>
          </a:p>
        </p:txBody>
      </p:sp>
    </p:spTree>
    <p:extLst>
      <p:ext uri="{BB962C8B-B14F-4D97-AF65-F5344CB8AC3E}">
        <p14:creationId xmlns:p14="http://schemas.microsoft.com/office/powerpoint/2010/main" val="332033331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normAutofit/>
          </a:bodyPr>
          <a:lstStyle/>
          <a:p>
            <a:r>
              <a:rPr lang="en-US" sz="4000" dirty="0" smtClean="0">
                <a:latin typeface="Arial"/>
                <a:cs typeface="Arial"/>
              </a:rPr>
              <a:t>The World is Waiting</a:t>
            </a:r>
            <a:endParaRPr lang="en-US" sz="4000" dirty="0">
              <a:latin typeface="Arial"/>
              <a:cs typeface="Arial"/>
            </a:endParaRPr>
          </a:p>
        </p:txBody>
      </p:sp>
      <p:sp>
        <p:nvSpPr>
          <p:cNvPr id="3" name="Content Placeholder 2"/>
          <p:cNvSpPr>
            <a:spLocks noGrp="1"/>
          </p:cNvSpPr>
          <p:nvPr>
            <p:ph sz="quarter" idx="1"/>
          </p:nvPr>
        </p:nvSpPr>
        <p:spPr/>
        <p:txBody>
          <a:bodyPr/>
          <a:lstStyle/>
          <a:p>
            <a:pPr>
              <a:buClr>
                <a:srgbClr val="70BF15"/>
              </a:buClr>
              <a:buFont typeface="Arial"/>
              <a:buChar char="•"/>
            </a:pPr>
            <a:r>
              <a:rPr lang="en-US" dirty="0" smtClean="0">
                <a:solidFill>
                  <a:srgbClr val="595959"/>
                </a:solidFill>
                <a:latin typeface="Arial"/>
                <a:cs typeface="Arial"/>
              </a:rPr>
              <a:t>CHOOSE YOUR INTEREST</a:t>
            </a:r>
          </a:p>
          <a:p>
            <a:pPr>
              <a:buClr>
                <a:srgbClr val="70BF15"/>
              </a:buClr>
              <a:buFont typeface="Arial"/>
              <a:buChar char="•"/>
            </a:pPr>
            <a:endParaRPr lang="en-US" dirty="0" smtClean="0">
              <a:solidFill>
                <a:srgbClr val="595959"/>
              </a:solidFill>
              <a:latin typeface="Arial"/>
              <a:cs typeface="Arial"/>
            </a:endParaRPr>
          </a:p>
          <a:p>
            <a:pPr>
              <a:buClr>
                <a:srgbClr val="70BF15"/>
              </a:buClr>
              <a:buFont typeface="Arial"/>
              <a:buChar char="•"/>
            </a:pPr>
            <a:r>
              <a:rPr lang="en-US" dirty="0" smtClean="0">
                <a:solidFill>
                  <a:srgbClr val="595959"/>
                </a:solidFill>
                <a:latin typeface="Arial"/>
                <a:cs typeface="Arial"/>
              </a:rPr>
              <a:t>GET INVOLVED</a:t>
            </a:r>
          </a:p>
          <a:p>
            <a:pPr>
              <a:buClr>
                <a:srgbClr val="70BF15"/>
              </a:buClr>
              <a:buFont typeface="Arial"/>
              <a:buChar char="•"/>
            </a:pPr>
            <a:endParaRPr lang="en-US" dirty="0" smtClean="0">
              <a:solidFill>
                <a:srgbClr val="595959"/>
              </a:solidFill>
              <a:latin typeface="Arial"/>
              <a:cs typeface="Arial"/>
            </a:endParaRPr>
          </a:p>
          <a:p>
            <a:pPr>
              <a:buClr>
                <a:srgbClr val="70BF15"/>
              </a:buClr>
              <a:buFont typeface="Arial"/>
              <a:buChar char="•"/>
            </a:pPr>
            <a:r>
              <a:rPr lang="en-US" dirty="0" smtClean="0">
                <a:solidFill>
                  <a:srgbClr val="595959"/>
                </a:solidFill>
                <a:latin typeface="Arial"/>
                <a:cs typeface="Arial"/>
              </a:rPr>
              <a:t>VOLUNTEER FOR </a:t>
            </a:r>
            <a:r>
              <a:rPr lang="en-US" i="1" u="sng" dirty="0" smtClean="0">
                <a:solidFill>
                  <a:srgbClr val="595959"/>
                </a:solidFill>
                <a:latin typeface="Arial"/>
                <a:cs typeface="Arial"/>
              </a:rPr>
              <a:t>SOMETHING</a:t>
            </a:r>
          </a:p>
          <a:p>
            <a:pPr>
              <a:buClr>
                <a:srgbClr val="70BF15"/>
              </a:buClr>
              <a:buFont typeface="Arial"/>
              <a:buChar char="•"/>
            </a:pPr>
            <a:endParaRPr lang="en-US" i="1" u="sng" dirty="0" smtClean="0">
              <a:solidFill>
                <a:srgbClr val="595959"/>
              </a:solidFill>
              <a:latin typeface="Arial"/>
              <a:cs typeface="Arial"/>
            </a:endParaRPr>
          </a:p>
          <a:p>
            <a:pPr>
              <a:buClr>
                <a:srgbClr val="70BF15"/>
              </a:buClr>
              <a:buFont typeface="Arial"/>
              <a:buChar char="•"/>
            </a:pPr>
            <a:r>
              <a:rPr lang="en-US" dirty="0" smtClean="0">
                <a:solidFill>
                  <a:srgbClr val="595959"/>
                </a:solidFill>
                <a:latin typeface="Arial"/>
                <a:cs typeface="Arial"/>
              </a:rPr>
              <a:t>BECOME AN IMPORTANT PART OF YOUR COMMUNITY</a:t>
            </a:r>
          </a:p>
          <a:p>
            <a:pPr marL="0" indent="0">
              <a:buClr>
                <a:srgbClr val="70BF15"/>
              </a:buClr>
              <a:buFont typeface="Arial"/>
              <a:buChar char="•"/>
            </a:pPr>
            <a:endParaRPr lang="en-US" dirty="0" smtClean="0">
              <a:solidFill>
                <a:srgbClr val="595959"/>
              </a:solidFill>
              <a:latin typeface="Arial"/>
              <a:cs typeface="Arial"/>
            </a:endParaRPr>
          </a:p>
          <a:p>
            <a:pPr>
              <a:buClr>
                <a:srgbClr val="70BF15"/>
              </a:buClr>
              <a:buFont typeface="Arial"/>
              <a:buChar char="•"/>
            </a:pPr>
            <a:r>
              <a:rPr lang="en-US" dirty="0">
                <a:solidFill>
                  <a:srgbClr val="595959"/>
                </a:solidFill>
                <a:latin typeface="Arial"/>
                <a:cs typeface="Arial"/>
              </a:rPr>
              <a:t>2 </a:t>
            </a:r>
            <a:r>
              <a:rPr lang="en-US" dirty="0" smtClean="0">
                <a:solidFill>
                  <a:srgbClr val="595959"/>
                </a:solidFill>
                <a:latin typeface="Arial"/>
                <a:cs typeface="Arial"/>
              </a:rPr>
              <a:t>WEBSITES: </a:t>
            </a:r>
            <a:r>
              <a:rPr lang="en-US" dirty="0" smtClean="0">
                <a:solidFill>
                  <a:srgbClr val="595959"/>
                </a:solidFill>
                <a:latin typeface="Arial"/>
                <a:cs typeface="Arial"/>
                <a:hlinkClick r:id="rId3"/>
              </a:rPr>
              <a:t>www.nremt.org</a:t>
            </a:r>
            <a:r>
              <a:rPr lang="en-US" dirty="0" smtClean="0">
                <a:solidFill>
                  <a:srgbClr val="595959"/>
                </a:solidFill>
                <a:latin typeface="Arial"/>
                <a:cs typeface="Arial"/>
              </a:rPr>
              <a:t> </a:t>
            </a:r>
            <a:r>
              <a:rPr lang="en-US" dirty="0">
                <a:solidFill>
                  <a:srgbClr val="595959"/>
                </a:solidFill>
                <a:latin typeface="Arial"/>
                <a:cs typeface="Arial"/>
              </a:rPr>
              <a:t>and </a:t>
            </a:r>
            <a:r>
              <a:rPr lang="en-US" dirty="0" smtClean="0">
                <a:solidFill>
                  <a:srgbClr val="595959"/>
                </a:solidFill>
                <a:latin typeface="Arial"/>
                <a:cs typeface="Arial"/>
                <a:hlinkClick r:id="rId4"/>
              </a:rPr>
              <a:t>www.ems.go</a:t>
            </a:r>
            <a:endParaRPr lang="en-US" dirty="0" smtClean="0">
              <a:solidFill>
                <a:srgbClr val="595959"/>
              </a:solidFill>
              <a:latin typeface="Arial"/>
              <a:cs typeface="Arial"/>
            </a:endParaRPr>
          </a:p>
          <a:p>
            <a:pPr>
              <a:buClr>
                <a:srgbClr val="70BF15"/>
              </a:buClr>
              <a:buFont typeface="Arial"/>
              <a:buChar char="•"/>
            </a:pPr>
            <a:endParaRPr lang="en-US" dirty="0">
              <a:solidFill>
                <a:srgbClr val="595959"/>
              </a:solidFill>
              <a:latin typeface="Arial"/>
              <a:cs typeface="Arial"/>
            </a:endParaRPr>
          </a:p>
          <a:p>
            <a:pPr>
              <a:buClr>
                <a:srgbClr val="70BF15"/>
              </a:buClr>
              <a:buFont typeface="Arial"/>
              <a:buChar char="•"/>
            </a:pPr>
            <a:endParaRPr lang="en-US" dirty="0" smtClean="0">
              <a:solidFill>
                <a:srgbClr val="595959"/>
              </a:solidFill>
              <a:latin typeface="Arial"/>
              <a:cs typeface="Arial"/>
            </a:endParaRPr>
          </a:p>
          <a:p>
            <a:pPr>
              <a:buClr>
                <a:srgbClr val="70BF15"/>
              </a:buClr>
              <a:buFont typeface="Arial"/>
              <a:buChar char="•"/>
            </a:pPr>
            <a:endParaRPr lang="en-US" dirty="0">
              <a:solidFill>
                <a:srgbClr val="595959"/>
              </a:solidFill>
              <a:latin typeface="Arial"/>
              <a:cs typeface="Arial"/>
            </a:endParaRPr>
          </a:p>
        </p:txBody>
      </p:sp>
    </p:spTree>
    <p:extLst>
      <p:ext uri="{BB962C8B-B14F-4D97-AF65-F5344CB8AC3E}">
        <p14:creationId xmlns:p14="http://schemas.microsoft.com/office/powerpoint/2010/main" val="300140317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ELP-Logo.png"/>
          <p:cNvPicPr>
            <a:picLocks noChangeAspect="1"/>
          </p:cNvPicPr>
          <p:nvPr/>
        </p:nvPicPr>
        <p:blipFill>
          <a:blip r:embed="rId2"/>
          <a:stretch>
            <a:fillRect/>
          </a:stretch>
        </p:blipFill>
        <p:spPr>
          <a:xfrm>
            <a:off x="3581400" y="304800"/>
            <a:ext cx="1828800" cy="1325880"/>
          </a:xfrm>
          <a:prstGeom prst="rect">
            <a:avLst/>
          </a:prstGeom>
        </p:spPr>
      </p:pic>
      <p:sp>
        <p:nvSpPr>
          <p:cNvPr id="6" name="Rectangle 5"/>
          <p:cNvSpPr>
            <a:spLocks noGrp="1" noChangeArrowheads="1"/>
          </p:cNvSpPr>
          <p:nvPr>
            <p:ph type="title"/>
          </p:nvPr>
        </p:nvSpPr>
        <p:spPr>
          <a:xfrm>
            <a:off x="762000" y="2286000"/>
            <a:ext cx="7696200" cy="1143000"/>
          </a:xfrm>
        </p:spPr>
        <p:txBody>
          <a:bodyPr>
            <a:noAutofit/>
          </a:bodyPr>
          <a:lstStyle/>
          <a:p>
            <a:pPr algn="ctr">
              <a:lnSpc>
                <a:spcPts val="2560"/>
              </a:lnSpc>
              <a:spcBef>
                <a:spcPts val="600"/>
              </a:spcBef>
            </a:pPr>
            <a:r>
              <a:rPr lang="en-US" sz="2800" b="1" dirty="0" smtClean="0">
                <a:solidFill>
                  <a:srgbClr val="404040"/>
                </a:solidFill>
                <a:latin typeface="Arial"/>
                <a:cs typeface="Arial"/>
              </a:rPr>
              <a:t>Central Community College Service Area</a:t>
            </a:r>
            <a:br>
              <a:rPr lang="en-US" sz="2800" b="1" dirty="0" smtClean="0">
                <a:solidFill>
                  <a:srgbClr val="404040"/>
                </a:solidFill>
                <a:latin typeface="Arial"/>
                <a:cs typeface="Arial"/>
              </a:rPr>
            </a:br>
            <a:r>
              <a:rPr lang="en-US" sz="1600" cap="none" dirty="0" smtClean="0">
                <a:solidFill>
                  <a:srgbClr val="404040"/>
                </a:solidFill>
                <a:latin typeface="Arial"/>
                <a:cs typeface="Arial"/>
              </a:rPr>
              <a:t>CCC has main campuses in Columbus, Grand Island and Hastings, and learning centers in Holdrege, Kearney and Lexington. It serves a 25-county area that spans 14,000 square miles and a population of over 300,000 in central Nebraska.</a:t>
            </a:r>
          </a:p>
        </p:txBody>
      </p:sp>
      <p:sp>
        <p:nvSpPr>
          <p:cNvPr id="7" name="Rectangle 5"/>
          <p:cNvSpPr txBox="1">
            <a:spLocks noChangeArrowheads="1"/>
          </p:cNvSpPr>
          <p:nvPr/>
        </p:nvSpPr>
        <p:spPr>
          <a:xfrm>
            <a:off x="838200" y="3733800"/>
            <a:ext cx="7696200" cy="2133600"/>
          </a:xfrm>
          <a:prstGeom prst="rect">
            <a:avLst/>
          </a:prstGeom>
        </p:spPr>
        <p:txBody>
          <a:bodyPr vert="horz" anchor="b">
            <a:noAutofit/>
          </a:bodyPr>
          <a:lstStyle/>
          <a:p>
            <a:pPr marL="0" marR="0" lvl="0" indent="0" algn="ctr" defTabSz="914400" rtl="0" eaLnBrk="1" fontAlgn="auto" latinLnBrk="0" hangingPunct="1">
              <a:lnSpc>
                <a:spcPts val="2960"/>
              </a:lnSpc>
              <a:spcBef>
                <a:spcPts val="600"/>
              </a:spcBef>
              <a:spcAft>
                <a:spcPts val="0"/>
              </a:spcAft>
              <a:buClrTx/>
              <a:buSzTx/>
              <a:buFontTx/>
              <a:buNone/>
              <a:tabLst/>
              <a:defRPr/>
            </a:pPr>
            <a:endParaRPr kumimoji="0" lang="en-US" sz="1600" b="0" i="0" u="none" strike="noStrike" kern="1200" cap="none" spc="0" normalizeH="0" baseline="0" noProof="0" dirty="0" smtClean="0">
              <a:ln>
                <a:noFill/>
              </a:ln>
              <a:solidFill>
                <a:srgbClr val="404040"/>
              </a:solidFill>
              <a:effectLst/>
              <a:uLnTx/>
              <a:uFillTx/>
              <a:latin typeface="Arial"/>
              <a:ea typeface="+mj-ea"/>
              <a:cs typeface="Arial"/>
            </a:endParaRPr>
          </a:p>
        </p:txBody>
      </p:sp>
      <p:sp>
        <p:nvSpPr>
          <p:cNvPr id="9" name="TextBox 8"/>
          <p:cNvSpPr txBox="1"/>
          <p:nvPr/>
        </p:nvSpPr>
        <p:spPr>
          <a:xfrm>
            <a:off x="1739473" y="3733800"/>
            <a:ext cx="5628464" cy="984885"/>
          </a:xfrm>
          <a:prstGeom prst="rect">
            <a:avLst/>
          </a:prstGeom>
          <a:noFill/>
        </p:spPr>
        <p:txBody>
          <a:bodyPr wrap="none" rtlCol="0">
            <a:spAutoFit/>
          </a:bodyPr>
          <a:lstStyle/>
          <a:p>
            <a:pPr algn="ctr">
              <a:lnSpc>
                <a:spcPct val="150000"/>
              </a:lnSpc>
              <a:spcAft>
                <a:spcPts val="600"/>
              </a:spcAft>
            </a:pPr>
            <a:r>
              <a:rPr lang="en-US" sz="1600" i="1" dirty="0" smtClean="0">
                <a:solidFill>
                  <a:schemeClr val="bg1">
                    <a:lumMod val="50000"/>
                  </a:schemeClr>
                </a:solidFill>
                <a:latin typeface="Arial"/>
                <a:cs typeface="Arial"/>
              </a:rPr>
              <a:t>For more info contact: </a:t>
            </a:r>
            <a:r>
              <a:rPr lang="en-US" sz="2400" dirty="0" smtClean="0">
                <a:solidFill>
                  <a:srgbClr val="595959"/>
                </a:solidFill>
                <a:latin typeface="Arial"/>
                <a:cs typeface="Arial"/>
              </a:rPr>
              <a:t/>
            </a:r>
            <a:br>
              <a:rPr lang="en-US" sz="2400" dirty="0" smtClean="0">
                <a:solidFill>
                  <a:srgbClr val="595959"/>
                </a:solidFill>
                <a:latin typeface="Arial"/>
                <a:cs typeface="Arial"/>
              </a:rPr>
            </a:br>
            <a:r>
              <a:rPr lang="en-US" sz="2400" b="1" dirty="0" smtClean="0">
                <a:solidFill>
                  <a:srgbClr val="595959"/>
                </a:solidFill>
                <a:latin typeface="Arial"/>
                <a:cs typeface="Arial"/>
              </a:rPr>
              <a:t>Community Liaison </a:t>
            </a:r>
            <a:r>
              <a:rPr lang="en-US" sz="2400" dirty="0" smtClean="0">
                <a:solidFill>
                  <a:srgbClr val="595959"/>
                </a:solidFill>
                <a:latin typeface="Arial"/>
                <a:cs typeface="Arial"/>
              </a:rPr>
              <a:t>@</a:t>
            </a:r>
            <a:r>
              <a:rPr lang="en-US" sz="2400" b="1" dirty="0" smtClean="0">
                <a:solidFill>
                  <a:srgbClr val="595959"/>
                </a:solidFill>
                <a:latin typeface="Arial"/>
                <a:cs typeface="Arial"/>
              </a:rPr>
              <a:t> </a:t>
            </a:r>
            <a:r>
              <a:rPr lang="en-US" sz="2400" b="1" dirty="0" smtClean="0">
                <a:solidFill>
                  <a:srgbClr val="75B436"/>
                </a:solidFill>
                <a:latin typeface="Arial"/>
                <a:cs typeface="Arial"/>
              </a:rPr>
              <a:t>(308) 398-7951</a:t>
            </a:r>
            <a:endParaRPr lang="en-US" sz="2400" b="1" dirty="0">
              <a:solidFill>
                <a:srgbClr val="75B436"/>
              </a:solidFill>
              <a:latin typeface="Arial"/>
              <a:cs typeface="Arial"/>
            </a:endParaRPr>
          </a:p>
        </p:txBody>
      </p:sp>
      <p:pic>
        <p:nvPicPr>
          <p:cNvPr id="11" name="Picture 10"/>
          <p:cNvPicPr>
            <a:picLocks noChangeAspect="1"/>
          </p:cNvPicPr>
          <p:nvPr/>
        </p:nvPicPr>
        <p:blipFill>
          <a:blip r:embed="rId3"/>
          <a:stretch>
            <a:fillRect/>
          </a:stretch>
        </p:blipFill>
        <p:spPr>
          <a:xfrm>
            <a:off x="1600200" y="5334000"/>
            <a:ext cx="5943600" cy="1244600"/>
          </a:xfrm>
          <a:prstGeom prst="rect">
            <a:avLst/>
          </a:prstGeom>
        </p:spPr>
      </p:pic>
    </p:spTree>
  </p:cSld>
  <p:clrMapOvr>
    <a:masterClrMapping/>
  </p:clrMapOvr>
  <p:transition xmlns:p14="http://schemas.microsoft.com/office/powerpoint/2010/main">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001000" cy="1143000"/>
          </a:xfrm>
        </p:spPr>
        <p:txBody>
          <a:bodyPr>
            <a:normAutofit/>
          </a:bodyPr>
          <a:lstStyle/>
          <a:p>
            <a:r>
              <a:rPr lang="en-US" sz="4800" dirty="0" smtClean="0">
                <a:latin typeface="Arial"/>
                <a:cs typeface="Arial"/>
              </a:rPr>
              <a:t>Emergency Care Services</a:t>
            </a:r>
            <a:endParaRPr lang="en-US" sz="4800" dirty="0">
              <a:latin typeface="Arial"/>
              <a:cs typeface="Arial"/>
            </a:endParaRPr>
          </a:p>
        </p:txBody>
      </p:sp>
      <p:sp>
        <p:nvSpPr>
          <p:cNvPr id="3" name="Content Placeholder 2"/>
          <p:cNvSpPr>
            <a:spLocks noGrp="1"/>
          </p:cNvSpPr>
          <p:nvPr>
            <p:ph sz="quarter" idx="1"/>
          </p:nvPr>
        </p:nvSpPr>
        <p:spPr/>
        <p:txBody>
          <a:bodyPr/>
          <a:lstStyle/>
          <a:p>
            <a:pPr>
              <a:lnSpc>
                <a:spcPct val="200000"/>
              </a:lnSpc>
              <a:buClr>
                <a:srgbClr val="70BF15"/>
              </a:buClr>
              <a:buFont typeface="Arial"/>
              <a:buChar char="•"/>
            </a:pPr>
            <a:r>
              <a:rPr lang="en-US" dirty="0" smtClean="0">
                <a:solidFill>
                  <a:schemeClr val="tx1">
                    <a:lumMod val="65000"/>
                    <a:lumOff val="35000"/>
                  </a:schemeClr>
                </a:solidFill>
                <a:latin typeface="Arial"/>
                <a:cs typeface="Arial"/>
              </a:rPr>
              <a:t>Victims of accidents or sudden illness</a:t>
            </a:r>
          </a:p>
          <a:p>
            <a:pPr>
              <a:lnSpc>
                <a:spcPct val="200000"/>
              </a:lnSpc>
              <a:buClr>
                <a:srgbClr val="70BF15"/>
              </a:buClr>
              <a:buFont typeface="Arial"/>
              <a:buChar char="•"/>
            </a:pPr>
            <a:r>
              <a:rPr lang="en-US" dirty="0" smtClean="0">
                <a:solidFill>
                  <a:schemeClr val="tx1">
                    <a:lumMod val="65000"/>
                    <a:lumOff val="35000"/>
                  </a:schemeClr>
                </a:solidFill>
                <a:latin typeface="Arial"/>
                <a:cs typeface="Arial"/>
              </a:rPr>
              <a:t>Ambulance service</a:t>
            </a:r>
          </a:p>
          <a:p>
            <a:pPr>
              <a:lnSpc>
                <a:spcPct val="200000"/>
              </a:lnSpc>
              <a:buClr>
                <a:srgbClr val="70BF15"/>
              </a:buClr>
              <a:buFont typeface="Arial"/>
              <a:buChar char="•"/>
            </a:pPr>
            <a:r>
              <a:rPr lang="en-US" dirty="0" smtClean="0">
                <a:solidFill>
                  <a:schemeClr val="tx1">
                    <a:lumMod val="65000"/>
                    <a:lumOff val="35000"/>
                  </a:schemeClr>
                </a:solidFill>
                <a:latin typeface="Arial"/>
                <a:cs typeface="Arial"/>
              </a:rPr>
              <a:t>Rescue squads</a:t>
            </a:r>
          </a:p>
          <a:p>
            <a:pPr>
              <a:lnSpc>
                <a:spcPct val="200000"/>
              </a:lnSpc>
              <a:buClr>
                <a:srgbClr val="70BF15"/>
              </a:buClr>
              <a:buFont typeface="Arial"/>
              <a:buChar char="•"/>
            </a:pPr>
            <a:r>
              <a:rPr lang="en-US" dirty="0" smtClean="0">
                <a:solidFill>
                  <a:schemeClr val="tx1">
                    <a:lumMod val="65000"/>
                    <a:lumOff val="35000"/>
                  </a:schemeClr>
                </a:solidFill>
                <a:latin typeface="Arial"/>
                <a:cs typeface="Arial"/>
              </a:rPr>
              <a:t>Emergency care clinics</a:t>
            </a:r>
          </a:p>
          <a:p>
            <a:pPr>
              <a:lnSpc>
                <a:spcPct val="200000"/>
              </a:lnSpc>
              <a:buClr>
                <a:srgbClr val="70BF15"/>
              </a:buClr>
              <a:buFont typeface="Arial"/>
              <a:buChar char="•"/>
            </a:pPr>
            <a:r>
              <a:rPr lang="en-US" dirty="0" smtClean="0">
                <a:solidFill>
                  <a:schemeClr val="tx1">
                    <a:lumMod val="65000"/>
                    <a:lumOff val="35000"/>
                  </a:schemeClr>
                </a:solidFill>
                <a:latin typeface="Arial"/>
                <a:cs typeface="Arial"/>
              </a:rPr>
              <a:t>Helicopter or airplane </a:t>
            </a:r>
            <a:endParaRPr lang="en-US" dirty="0">
              <a:solidFill>
                <a:schemeClr val="tx1">
                  <a:lumMod val="65000"/>
                  <a:lumOff val="35000"/>
                </a:schemeClr>
              </a:solidFill>
              <a:latin typeface="Arial"/>
              <a:cs typeface="Arial"/>
            </a:endParaRPr>
          </a:p>
        </p:txBody>
      </p:sp>
    </p:spTree>
    <p:extLst>
      <p:ext uri="{BB962C8B-B14F-4D97-AF65-F5344CB8AC3E}">
        <p14:creationId xmlns:p14="http://schemas.microsoft.com/office/powerpoint/2010/main" val="427609536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305800" cy="1447800"/>
          </a:xfrm>
        </p:spPr>
        <p:txBody>
          <a:bodyPr>
            <a:normAutofit/>
          </a:bodyPr>
          <a:lstStyle/>
          <a:p>
            <a:r>
              <a:rPr lang="en-US" sz="4000" dirty="0" smtClean="0">
                <a:latin typeface="Arial"/>
                <a:cs typeface="Arial"/>
              </a:rPr>
              <a:t>Emergency medical Responder</a:t>
            </a:r>
            <a:endParaRPr lang="en-US" sz="4000" dirty="0">
              <a:latin typeface="Arial"/>
              <a:cs typeface="Arial"/>
            </a:endParaRPr>
          </a:p>
        </p:txBody>
      </p:sp>
      <p:sp>
        <p:nvSpPr>
          <p:cNvPr id="3" name="Content Placeholder 2"/>
          <p:cNvSpPr>
            <a:spLocks noGrp="1"/>
          </p:cNvSpPr>
          <p:nvPr>
            <p:ph sz="quarter" idx="1"/>
          </p:nvPr>
        </p:nvSpPr>
        <p:spPr/>
        <p:txBody>
          <a:bodyPr>
            <a:normAutofit/>
          </a:bodyPr>
          <a:lstStyle/>
          <a:p>
            <a:pPr>
              <a:lnSpc>
                <a:spcPct val="120000"/>
              </a:lnSpc>
              <a:buClr>
                <a:srgbClr val="70BF15"/>
              </a:buClr>
              <a:buFont typeface="Arial"/>
              <a:buChar char="•"/>
            </a:pPr>
            <a:r>
              <a:rPr lang="en-US" dirty="0" smtClean="0">
                <a:solidFill>
                  <a:srgbClr val="595959"/>
                </a:solidFill>
                <a:latin typeface="Arial"/>
                <a:cs typeface="Arial"/>
              </a:rPr>
              <a:t>First person to arrive at the scene</a:t>
            </a:r>
          </a:p>
          <a:p>
            <a:pPr lvl="1">
              <a:lnSpc>
                <a:spcPct val="120000"/>
              </a:lnSpc>
              <a:buClr>
                <a:srgbClr val="70BF15"/>
              </a:buClr>
              <a:buFont typeface="Arial"/>
              <a:buChar char="•"/>
            </a:pPr>
            <a:r>
              <a:rPr lang="en-US" dirty="0" smtClean="0">
                <a:solidFill>
                  <a:srgbClr val="595959"/>
                </a:solidFill>
                <a:latin typeface="Arial"/>
                <a:cs typeface="Arial"/>
              </a:rPr>
              <a:t>Police officers, fire department</a:t>
            </a:r>
          </a:p>
          <a:p>
            <a:pPr>
              <a:lnSpc>
                <a:spcPct val="120000"/>
              </a:lnSpc>
              <a:buClr>
                <a:srgbClr val="70BF15"/>
              </a:buClr>
              <a:buFont typeface="Arial"/>
              <a:buChar char="•"/>
            </a:pPr>
            <a:r>
              <a:rPr lang="en-US" dirty="0" smtClean="0">
                <a:solidFill>
                  <a:srgbClr val="595959"/>
                </a:solidFill>
                <a:latin typeface="Arial"/>
                <a:cs typeface="Arial"/>
              </a:rPr>
              <a:t>Interviews and examines the victim</a:t>
            </a:r>
          </a:p>
          <a:p>
            <a:pPr>
              <a:lnSpc>
                <a:spcPct val="120000"/>
              </a:lnSpc>
              <a:buClr>
                <a:srgbClr val="70BF15"/>
              </a:buClr>
              <a:buFont typeface="Arial"/>
              <a:buChar char="•"/>
            </a:pPr>
            <a:r>
              <a:rPr lang="en-US" dirty="0" smtClean="0">
                <a:solidFill>
                  <a:srgbClr val="595959"/>
                </a:solidFill>
                <a:latin typeface="Arial"/>
                <a:cs typeface="Arial"/>
              </a:rPr>
              <a:t>Identify the illness or cause of injury</a:t>
            </a:r>
          </a:p>
          <a:p>
            <a:pPr>
              <a:lnSpc>
                <a:spcPct val="120000"/>
              </a:lnSpc>
              <a:buClr>
                <a:srgbClr val="70BF15"/>
              </a:buClr>
              <a:buFont typeface="Arial"/>
              <a:buChar char="•"/>
            </a:pPr>
            <a:r>
              <a:rPr lang="en-US" dirty="0" smtClean="0">
                <a:solidFill>
                  <a:srgbClr val="595959"/>
                </a:solidFill>
                <a:latin typeface="Arial"/>
                <a:cs typeface="Arial"/>
              </a:rPr>
              <a:t>Calls for emergency assistance if needed</a:t>
            </a:r>
          </a:p>
          <a:p>
            <a:pPr>
              <a:lnSpc>
                <a:spcPct val="120000"/>
              </a:lnSpc>
              <a:buClr>
                <a:srgbClr val="70BF15"/>
              </a:buClr>
              <a:buFont typeface="Arial"/>
              <a:buChar char="•"/>
            </a:pPr>
            <a:r>
              <a:rPr lang="en-US" dirty="0" smtClean="0">
                <a:solidFill>
                  <a:srgbClr val="595959"/>
                </a:solidFill>
                <a:latin typeface="Arial"/>
                <a:cs typeface="Arial"/>
              </a:rPr>
              <a:t>Maintains safety and infection control at scene</a:t>
            </a:r>
          </a:p>
          <a:p>
            <a:pPr>
              <a:lnSpc>
                <a:spcPct val="120000"/>
              </a:lnSpc>
              <a:buClr>
                <a:srgbClr val="70BF15"/>
              </a:buClr>
              <a:buFont typeface="Arial"/>
              <a:buChar char="•"/>
            </a:pPr>
            <a:r>
              <a:rPr lang="en-US" dirty="0" smtClean="0">
                <a:solidFill>
                  <a:srgbClr val="595959"/>
                </a:solidFill>
                <a:latin typeface="Arial"/>
                <a:cs typeface="Arial"/>
              </a:rPr>
              <a:t>Provide basic emergency medical care</a:t>
            </a:r>
          </a:p>
          <a:p>
            <a:pPr>
              <a:lnSpc>
                <a:spcPct val="120000"/>
              </a:lnSpc>
              <a:buClr>
                <a:srgbClr val="70BF15"/>
              </a:buClr>
              <a:buFont typeface="Arial"/>
              <a:buChar char="•"/>
            </a:pPr>
            <a:r>
              <a:rPr lang="en-US" dirty="0" smtClean="0">
                <a:solidFill>
                  <a:srgbClr val="595959"/>
                </a:solidFill>
                <a:latin typeface="Arial"/>
                <a:cs typeface="Arial"/>
              </a:rPr>
              <a:t>Assist with childbirth</a:t>
            </a:r>
          </a:p>
          <a:p>
            <a:pPr>
              <a:lnSpc>
                <a:spcPct val="120000"/>
              </a:lnSpc>
              <a:buClr>
                <a:srgbClr val="70BF15"/>
              </a:buClr>
              <a:buFont typeface="Arial"/>
              <a:buChar char="•"/>
            </a:pPr>
            <a:r>
              <a:rPr lang="en-US" dirty="0">
                <a:solidFill>
                  <a:srgbClr val="595959"/>
                </a:solidFill>
                <a:latin typeface="Arial"/>
                <a:cs typeface="Arial"/>
              </a:rPr>
              <a:t>Immobilize back </a:t>
            </a:r>
            <a:r>
              <a:rPr lang="en-US" dirty="0" smtClean="0">
                <a:solidFill>
                  <a:srgbClr val="595959"/>
                </a:solidFill>
                <a:latin typeface="Arial"/>
                <a:cs typeface="Arial"/>
              </a:rPr>
              <a:t>injuries</a:t>
            </a:r>
            <a:endParaRPr lang="en-US" dirty="0">
              <a:solidFill>
                <a:srgbClr val="595959"/>
              </a:solidFill>
              <a:latin typeface="Arial"/>
              <a:cs typeface="Arial"/>
            </a:endParaRPr>
          </a:p>
          <a:p>
            <a:pPr>
              <a:lnSpc>
                <a:spcPct val="120000"/>
              </a:lnSpc>
              <a:buClr>
                <a:srgbClr val="70BF15"/>
              </a:buClr>
              <a:buFont typeface="Arial"/>
              <a:buChar char="•"/>
            </a:pPr>
            <a:endParaRPr lang="en-US" dirty="0">
              <a:solidFill>
                <a:srgbClr val="595959"/>
              </a:solidFill>
              <a:latin typeface="Arial"/>
              <a:cs typeface="Arial"/>
            </a:endParaRPr>
          </a:p>
        </p:txBody>
      </p:sp>
    </p:spTree>
    <p:extLst>
      <p:ext uri="{BB962C8B-B14F-4D97-AF65-F5344CB8AC3E}">
        <p14:creationId xmlns:p14="http://schemas.microsoft.com/office/powerpoint/2010/main" val="371305956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304800"/>
            <a:ext cx="7467600" cy="1143000"/>
          </a:xfrm>
        </p:spPr>
        <p:txBody>
          <a:bodyPr>
            <a:normAutofit/>
          </a:bodyPr>
          <a:lstStyle/>
          <a:p>
            <a:r>
              <a:rPr lang="en-US" sz="4400" dirty="0" smtClean="0">
                <a:latin typeface="Arial"/>
                <a:cs typeface="Arial"/>
              </a:rPr>
              <a:t>WHAT CAN </a:t>
            </a:r>
            <a:r>
              <a:rPr lang="en-US" sz="4000" dirty="0" smtClean="0">
                <a:latin typeface="Arial"/>
                <a:cs typeface="Arial"/>
              </a:rPr>
              <a:t>YOU</a:t>
            </a:r>
            <a:r>
              <a:rPr lang="en-US" sz="4400" dirty="0" smtClean="0">
                <a:latin typeface="Arial"/>
                <a:cs typeface="Arial"/>
              </a:rPr>
              <a:t> DO?</a:t>
            </a:r>
          </a:p>
        </p:txBody>
      </p:sp>
      <p:sp>
        <p:nvSpPr>
          <p:cNvPr id="3" name="Content Placeholder 2"/>
          <p:cNvSpPr>
            <a:spLocks noGrp="1"/>
          </p:cNvSpPr>
          <p:nvPr>
            <p:ph sz="quarter" idx="1"/>
          </p:nvPr>
        </p:nvSpPr>
        <p:spPr/>
        <p:txBody>
          <a:bodyPr>
            <a:normAutofit lnSpcReduction="10000"/>
          </a:bodyPr>
          <a:lstStyle/>
          <a:p>
            <a:pPr>
              <a:buFont typeface="Wingdings 2" pitchFamily="18" charset="2"/>
              <a:buNone/>
            </a:pPr>
            <a:r>
              <a:rPr lang="en-US" sz="3200" dirty="0" smtClean="0">
                <a:solidFill>
                  <a:srgbClr val="595959"/>
                </a:solidFill>
                <a:latin typeface="Arial"/>
                <a:cs typeface="Arial"/>
              </a:rPr>
              <a:t>EMERGENCY MEDICAL RESPONDER</a:t>
            </a:r>
          </a:p>
          <a:p>
            <a:pPr>
              <a:buFont typeface="Wingdings 2" pitchFamily="18" charset="2"/>
              <a:buNone/>
            </a:pPr>
            <a:endParaRPr lang="en-US" sz="3200" dirty="0" smtClean="0">
              <a:solidFill>
                <a:srgbClr val="595959"/>
              </a:solidFill>
              <a:latin typeface="Arial"/>
              <a:cs typeface="Arial"/>
            </a:endParaRPr>
          </a:p>
          <a:p>
            <a:pPr>
              <a:buClr>
                <a:srgbClr val="70BF15"/>
              </a:buClr>
              <a:buFont typeface="Arial"/>
              <a:buChar char="•"/>
            </a:pPr>
            <a:r>
              <a:rPr lang="en-US" sz="3200" dirty="0" smtClean="0">
                <a:solidFill>
                  <a:srgbClr val="595959"/>
                </a:solidFill>
                <a:latin typeface="Arial"/>
                <a:cs typeface="Arial"/>
              </a:rPr>
              <a:t>ASSESS PATIENTS</a:t>
            </a:r>
          </a:p>
          <a:p>
            <a:pPr>
              <a:buClr>
                <a:srgbClr val="70BF15"/>
              </a:buClr>
              <a:buFont typeface="Arial"/>
              <a:buChar char="•"/>
            </a:pPr>
            <a:r>
              <a:rPr lang="en-US" sz="3200" dirty="0">
                <a:solidFill>
                  <a:srgbClr val="595959"/>
                </a:solidFill>
                <a:latin typeface="Arial"/>
                <a:cs typeface="Arial"/>
              </a:rPr>
              <a:t>USE AN </a:t>
            </a:r>
            <a:r>
              <a:rPr lang="en-US" sz="3200" dirty="0" smtClean="0">
                <a:solidFill>
                  <a:srgbClr val="595959"/>
                </a:solidFill>
                <a:latin typeface="Arial"/>
                <a:cs typeface="Arial"/>
              </a:rPr>
              <a:t>Automated External Defibrillation </a:t>
            </a:r>
            <a:r>
              <a:rPr lang="en-US" sz="3200" dirty="0">
                <a:solidFill>
                  <a:srgbClr val="595959"/>
                </a:solidFill>
                <a:latin typeface="Arial"/>
                <a:cs typeface="Arial"/>
              </a:rPr>
              <a:t>(AED) </a:t>
            </a:r>
            <a:endParaRPr lang="en-US" sz="3200" dirty="0" smtClean="0">
              <a:solidFill>
                <a:srgbClr val="595959"/>
              </a:solidFill>
              <a:latin typeface="Arial"/>
              <a:cs typeface="Arial"/>
            </a:endParaRPr>
          </a:p>
          <a:p>
            <a:pPr>
              <a:buClr>
                <a:srgbClr val="70BF15"/>
              </a:buClr>
              <a:buFont typeface="Arial"/>
              <a:buChar char="•"/>
            </a:pPr>
            <a:r>
              <a:rPr lang="en-US" sz="3200" dirty="0">
                <a:solidFill>
                  <a:srgbClr val="595959"/>
                </a:solidFill>
                <a:latin typeface="Arial"/>
                <a:cs typeface="Arial"/>
              </a:rPr>
              <a:t>GIVE </a:t>
            </a:r>
            <a:r>
              <a:rPr lang="en-US" sz="3200" dirty="0" smtClean="0">
                <a:solidFill>
                  <a:srgbClr val="595959"/>
                </a:solidFill>
                <a:latin typeface="Arial"/>
                <a:cs typeface="Arial"/>
              </a:rPr>
              <a:t>CPR</a:t>
            </a:r>
          </a:p>
          <a:p>
            <a:pPr>
              <a:buClr>
                <a:srgbClr val="70BF15"/>
              </a:buClr>
              <a:buFont typeface="Arial"/>
              <a:buChar char="•"/>
            </a:pPr>
            <a:r>
              <a:rPr lang="en-US" sz="3200" dirty="0" smtClean="0">
                <a:solidFill>
                  <a:srgbClr val="595959"/>
                </a:solidFill>
                <a:latin typeface="Arial"/>
                <a:cs typeface="Arial"/>
              </a:rPr>
              <a:t>CLEAR AIRWAYS </a:t>
            </a:r>
          </a:p>
          <a:p>
            <a:pPr>
              <a:buClr>
                <a:srgbClr val="70BF15"/>
              </a:buClr>
              <a:buFont typeface="Arial"/>
              <a:buChar char="•"/>
            </a:pPr>
            <a:r>
              <a:rPr lang="en-US" sz="3200" dirty="0" smtClean="0">
                <a:solidFill>
                  <a:srgbClr val="595959"/>
                </a:solidFill>
                <a:latin typeface="Arial"/>
                <a:cs typeface="Arial"/>
              </a:rPr>
              <a:t>CONTROL BLEEDING</a:t>
            </a:r>
          </a:p>
          <a:p>
            <a:pPr>
              <a:buClr>
                <a:srgbClr val="70BF15"/>
              </a:buClr>
              <a:buFont typeface="Arial"/>
              <a:buChar char="•"/>
            </a:pPr>
            <a:r>
              <a:rPr lang="en-US" sz="3200" dirty="0" smtClean="0">
                <a:solidFill>
                  <a:srgbClr val="595959"/>
                </a:solidFill>
                <a:latin typeface="Arial"/>
                <a:cs typeface="Arial"/>
              </a:rPr>
              <a:t>APPLY SPLINTS</a:t>
            </a:r>
          </a:p>
          <a:p>
            <a:endParaRPr lang="en-US" sz="3200" b="1" dirty="0" smtClean="0">
              <a:solidFill>
                <a:srgbClr val="595959"/>
              </a:solidFill>
              <a:latin typeface="Arial"/>
              <a:cs typeface="Arial"/>
            </a:endParaRPr>
          </a:p>
          <a:p>
            <a:endParaRPr lang="en-US" sz="2400" b="1" dirty="0" smtClean="0">
              <a:solidFill>
                <a:srgbClr val="595959"/>
              </a:solidFill>
              <a:latin typeface="Arial"/>
              <a:cs typeface="Arial"/>
            </a:endParaRPr>
          </a:p>
        </p:txBody>
      </p:sp>
    </p:spTree>
    <p:extLst>
      <p:ext uri="{BB962C8B-B14F-4D97-AF65-F5344CB8AC3E}">
        <p14:creationId xmlns:p14="http://schemas.microsoft.com/office/powerpoint/2010/main" val="4279827734"/>
      </p:ext>
    </p:extLst>
  </p:cSld>
  <p:clrMapOvr>
    <a:masterClrMapping/>
  </p:clrMapOvr>
  <mc:AlternateContent xmlns:mc="http://schemas.openxmlformats.org/markup-compatibility/2006" xmlns:p14="http://schemas.microsoft.com/office/powerpoint/2010/main">
    <mc:Choice Requires="p14">
      <p:transition spd="slow" p14:dur="2000">
        <p14:prism isContent="1"/>
        <p:sndAc>
          <p:stSnd>
            <p:snd r:embed="rId3" name="push.wav"/>
          </p:stSnd>
        </p:sndAc>
      </p:transition>
    </mc:Choice>
    <mc:Fallback xmlns:mv="urn:schemas-microsoft-com:mac:vml" xmlns="">
      <p:transition spd="slow">
        <p:fade/>
        <p:sndAc>
          <p:stSnd>
            <p:snd r:embed="rId4" name="push.wav"/>
          </p:stSnd>
        </p:sndAc>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304800"/>
            <a:ext cx="7467600" cy="1143000"/>
          </a:xfrm>
        </p:spPr>
        <p:txBody>
          <a:bodyPr>
            <a:normAutofit/>
          </a:bodyPr>
          <a:lstStyle/>
          <a:p>
            <a:r>
              <a:rPr lang="en-US" sz="4000" dirty="0" smtClean="0">
                <a:latin typeface="Arial"/>
                <a:cs typeface="Arial"/>
              </a:rPr>
              <a:t>REQUIREMENTS</a:t>
            </a:r>
          </a:p>
        </p:txBody>
      </p:sp>
      <p:sp>
        <p:nvSpPr>
          <p:cNvPr id="3" name="Content Placeholder 2"/>
          <p:cNvSpPr>
            <a:spLocks noGrp="1"/>
          </p:cNvSpPr>
          <p:nvPr>
            <p:ph sz="quarter" idx="1"/>
          </p:nvPr>
        </p:nvSpPr>
        <p:spPr/>
        <p:txBody>
          <a:bodyPr/>
          <a:lstStyle/>
          <a:p>
            <a:pPr>
              <a:buClr>
                <a:srgbClr val="70BF15"/>
              </a:buClr>
              <a:buFont typeface="Arial"/>
              <a:buChar char="•"/>
            </a:pPr>
            <a:r>
              <a:rPr lang="en-US" dirty="0" smtClean="0">
                <a:solidFill>
                  <a:srgbClr val="595959"/>
                </a:solidFill>
                <a:latin typeface="Arial"/>
                <a:cs typeface="Arial"/>
              </a:rPr>
              <a:t>AT LEAST 18 YEARS OLD</a:t>
            </a:r>
          </a:p>
          <a:p>
            <a:pPr>
              <a:buClr>
                <a:srgbClr val="70BF15"/>
              </a:buClr>
              <a:buFont typeface="Arial"/>
              <a:buChar char="•"/>
            </a:pPr>
            <a:endParaRPr lang="en-US" dirty="0" smtClean="0">
              <a:solidFill>
                <a:srgbClr val="595959"/>
              </a:solidFill>
              <a:latin typeface="Arial"/>
              <a:cs typeface="Arial"/>
            </a:endParaRPr>
          </a:p>
          <a:p>
            <a:pPr>
              <a:buClr>
                <a:srgbClr val="70BF15"/>
              </a:buClr>
              <a:buFont typeface="Arial"/>
              <a:buChar char="•"/>
            </a:pPr>
            <a:r>
              <a:rPr lang="en-US" dirty="0" smtClean="0">
                <a:solidFill>
                  <a:srgbClr val="595959"/>
                </a:solidFill>
                <a:latin typeface="Arial"/>
                <a:cs typeface="Arial"/>
              </a:rPr>
              <a:t>PASS CLASS – ABOUT 2 HOURS OF STUDYING TO EVERY HOUR OF CLASS TIME</a:t>
            </a:r>
          </a:p>
          <a:p>
            <a:pPr>
              <a:buClr>
                <a:srgbClr val="70BF15"/>
              </a:buClr>
              <a:buFont typeface="Arial"/>
              <a:buChar char="•"/>
            </a:pPr>
            <a:endParaRPr lang="en-US" dirty="0" smtClean="0">
              <a:solidFill>
                <a:srgbClr val="595959"/>
              </a:solidFill>
              <a:latin typeface="Arial"/>
              <a:cs typeface="Arial"/>
            </a:endParaRPr>
          </a:p>
          <a:p>
            <a:pPr>
              <a:buClr>
                <a:srgbClr val="70BF15"/>
              </a:buClr>
              <a:buFont typeface="Arial"/>
              <a:buChar char="•"/>
            </a:pPr>
            <a:r>
              <a:rPr lang="en-US" dirty="0" smtClean="0">
                <a:solidFill>
                  <a:srgbClr val="595959"/>
                </a:solidFill>
                <a:latin typeface="Arial"/>
                <a:cs typeface="Arial"/>
              </a:rPr>
              <a:t>PASS NATIONAL REGISTRY EXAM</a:t>
            </a:r>
          </a:p>
          <a:p>
            <a:pPr>
              <a:buClr>
                <a:srgbClr val="70BF15"/>
              </a:buClr>
              <a:buFont typeface="Arial"/>
              <a:buChar char="•"/>
            </a:pPr>
            <a:endParaRPr lang="en-US" dirty="0" smtClean="0">
              <a:solidFill>
                <a:srgbClr val="595959"/>
              </a:solidFill>
              <a:latin typeface="Arial"/>
              <a:cs typeface="Arial"/>
            </a:endParaRPr>
          </a:p>
          <a:p>
            <a:pPr>
              <a:buClr>
                <a:srgbClr val="70BF15"/>
              </a:buClr>
              <a:buFont typeface="Arial"/>
              <a:buChar char="•"/>
            </a:pPr>
            <a:r>
              <a:rPr lang="en-US" dirty="0" smtClean="0">
                <a:solidFill>
                  <a:srgbClr val="595959"/>
                </a:solidFill>
                <a:latin typeface="Arial"/>
                <a:cs typeface="Arial"/>
              </a:rPr>
              <a:t>BE OF GOOD CHARACTER</a:t>
            </a:r>
          </a:p>
        </p:txBody>
      </p:sp>
    </p:spTree>
    <p:extLst>
      <p:ext uri="{BB962C8B-B14F-4D97-AF65-F5344CB8AC3E}">
        <p14:creationId xmlns:p14="http://schemas.microsoft.com/office/powerpoint/2010/main" val="149451838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heckerboard(across)">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checkerboard(across)">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304800"/>
            <a:ext cx="7467600" cy="1143000"/>
          </a:xfrm>
        </p:spPr>
        <p:txBody>
          <a:bodyPr>
            <a:normAutofit/>
          </a:bodyPr>
          <a:lstStyle/>
          <a:p>
            <a:r>
              <a:rPr lang="en-US" sz="4000" dirty="0" smtClean="0">
                <a:latin typeface="Arial"/>
                <a:cs typeface="Arial"/>
              </a:rPr>
              <a:t>LEVELS OF LICENSURE</a:t>
            </a:r>
          </a:p>
        </p:txBody>
      </p:sp>
      <p:sp>
        <p:nvSpPr>
          <p:cNvPr id="3" name="Content Placeholder 2"/>
          <p:cNvSpPr>
            <a:spLocks noGrp="1"/>
          </p:cNvSpPr>
          <p:nvPr>
            <p:ph sz="quarter" idx="1"/>
          </p:nvPr>
        </p:nvSpPr>
        <p:spPr>
          <a:xfrm>
            <a:off x="457200" y="1752600"/>
            <a:ext cx="7467600" cy="4264152"/>
          </a:xfrm>
        </p:spPr>
        <p:txBody>
          <a:bodyPr/>
          <a:lstStyle/>
          <a:p>
            <a:pPr>
              <a:buClr>
                <a:srgbClr val="70BF15"/>
              </a:buClr>
              <a:buFont typeface="Arial"/>
              <a:buChar char="•"/>
            </a:pPr>
            <a:r>
              <a:rPr lang="en-US" dirty="0" smtClean="0">
                <a:solidFill>
                  <a:srgbClr val="595959"/>
                </a:solidFill>
                <a:latin typeface="Arial"/>
                <a:cs typeface="Arial"/>
              </a:rPr>
              <a:t>EMERGENCY MEDICAL RESPONDER</a:t>
            </a:r>
          </a:p>
          <a:p>
            <a:pPr>
              <a:buClr>
                <a:srgbClr val="70BF15"/>
              </a:buClr>
              <a:buFont typeface="Arial"/>
              <a:buChar char="•"/>
            </a:pPr>
            <a:endParaRPr lang="en-US" dirty="0" smtClean="0">
              <a:solidFill>
                <a:srgbClr val="595959"/>
              </a:solidFill>
              <a:latin typeface="Arial"/>
              <a:cs typeface="Arial"/>
            </a:endParaRPr>
          </a:p>
          <a:p>
            <a:pPr>
              <a:buClr>
                <a:srgbClr val="70BF15"/>
              </a:buClr>
              <a:buFont typeface="Arial"/>
              <a:buChar char="•"/>
            </a:pPr>
            <a:r>
              <a:rPr lang="en-US" dirty="0" smtClean="0">
                <a:solidFill>
                  <a:srgbClr val="595959"/>
                </a:solidFill>
                <a:latin typeface="Arial"/>
                <a:cs typeface="Arial"/>
              </a:rPr>
              <a:t>EMERGENCY MEDICAL TECHNICIAN</a:t>
            </a:r>
          </a:p>
          <a:p>
            <a:pPr marL="0" indent="0">
              <a:buClr>
                <a:srgbClr val="70BF15"/>
              </a:buClr>
              <a:buFont typeface="Arial"/>
              <a:buChar char="•"/>
            </a:pPr>
            <a:endParaRPr lang="en-US" dirty="0" smtClean="0">
              <a:solidFill>
                <a:srgbClr val="595959"/>
              </a:solidFill>
              <a:latin typeface="Arial"/>
              <a:cs typeface="Arial"/>
            </a:endParaRPr>
          </a:p>
          <a:p>
            <a:pPr>
              <a:buClr>
                <a:srgbClr val="70BF15"/>
              </a:buClr>
              <a:buFont typeface="Arial"/>
              <a:buChar char="•"/>
            </a:pPr>
            <a:r>
              <a:rPr lang="en-US" dirty="0" smtClean="0">
                <a:solidFill>
                  <a:srgbClr val="595959"/>
                </a:solidFill>
                <a:latin typeface="Arial"/>
                <a:cs typeface="Arial"/>
              </a:rPr>
              <a:t>ADVANCED EMT</a:t>
            </a:r>
          </a:p>
          <a:p>
            <a:pPr>
              <a:buClr>
                <a:srgbClr val="70BF15"/>
              </a:buClr>
              <a:buFont typeface="Arial"/>
              <a:buChar char="•"/>
            </a:pPr>
            <a:endParaRPr lang="en-US" dirty="0" smtClean="0">
              <a:solidFill>
                <a:srgbClr val="595959"/>
              </a:solidFill>
              <a:latin typeface="Arial"/>
              <a:cs typeface="Arial"/>
            </a:endParaRPr>
          </a:p>
          <a:p>
            <a:pPr>
              <a:buClr>
                <a:srgbClr val="70BF15"/>
              </a:buClr>
              <a:buFont typeface="Arial"/>
              <a:buChar char="•"/>
            </a:pPr>
            <a:r>
              <a:rPr lang="en-US" dirty="0" smtClean="0">
                <a:solidFill>
                  <a:srgbClr val="595959"/>
                </a:solidFill>
                <a:latin typeface="Arial"/>
                <a:cs typeface="Arial"/>
              </a:rPr>
              <a:t>PARAMEDIC</a:t>
            </a:r>
          </a:p>
        </p:txBody>
      </p:sp>
    </p:spTree>
    <p:extLst>
      <p:ext uri="{BB962C8B-B14F-4D97-AF65-F5344CB8AC3E}">
        <p14:creationId xmlns:p14="http://schemas.microsoft.com/office/powerpoint/2010/main" val="385956451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304800"/>
            <a:ext cx="7467600" cy="1143000"/>
          </a:xfrm>
        </p:spPr>
        <p:txBody>
          <a:bodyPr>
            <a:normAutofit/>
          </a:bodyPr>
          <a:lstStyle/>
          <a:p>
            <a:r>
              <a:rPr lang="en-US" sz="4000" dirty="0" smtClean="0">
                <a:latin typeface="Arial"/>
                <a:cs typeface="Arial"/>
              </a:rPr>
              <a:t>CLASSES</a:t>
            </a:r>
          </a:p>
        </p:txBody>
      </p:sp>
      <p:sp>
        <p:nvSpPr>
          <p:cNvPr id="3" name="Content Placeholder 2"/>
          <p:cNvSpPr>
            <a:spLocks noGrp="1"/>
          </p:cNvSpPr>
          <p:nvPr>
            <p:ph sz="quarter" idx="1"/>
          </p:nvPr>
        </p:nvSpPr>
        <p:spPr/>
        <p:txBody>
          <a:bodyPr/>
          <a:lstStyle/>
          <a:p>
            <a:pPr>
              <a:buClr>
                <a:srgbClr val="70BF15"/>
              </a:buClr>
              <a:buFont typeface="Arial"/>
              <a:buChar char="•"/>
            </a:pPr>
            <a:r>
              <a:rPr lang="en-US" dirty="0" smtClean="0">
                <a:solidFill>
                  <a:srgbClr val="595959"/>
                </a:solidFill>
                <a:latin typeface="Arial"/>
                <a:cs typeface="Arial"/>
              </a:rPr>
              <a:t>EMERGENCY MEDICAL RESPONDER – 40 HOURS</a:t>
            </a:r>
          </a:p>
          <a:p>
            <a:pPr>
              <a:buClr>
                <a:srgbClr val="70BF15"/>
              </a:buClr>
              <a:buFont typeface="Arial"/>
              <a:buChar char="•"/>
            </a:pPr>
            <a:r>
              <a:rPr lang="en-US" dirty="0" smtClean="0">
                <a:solidFill>
                  <a:srgbClr val="595959"/>
                </a:solidFill>
                <a:latin typeface="Arial"/>
                <a:cs typeface="Arial"/>
              </a:rPr>
              <a:t>EMERGENCY MEDICAL TECHNICIAN- 150 HOURS PLUS 10 HOURS FIELD AND CLINICAL TIME</a:t>
            </a:r>
          </a:p>
          <a:p>
            <a:pPr>
              <a:buClr>
                <a:srgbClr val="70BF15"/>
              </a:buClr>
              <a:buFont typeface="Arial"/>
              <a:buChar char="•"/>
            </a:pPr>
            <a:r>
              <a:rPr lang="en-US" dirty="0" smtClean="0">
                <a:solidFill>
                  <a:srgbClr val="595959"/>
                </a:solidFill>
                <a:latin typeface="Arial"/>
                <a:cs typeface="Arial"/>
              </a:rPr>
              <a:t>ADVANCED EMT – 3 SEMESTERS PLUS 300 HOURS FIELD AND CLINICAL TIME</a:t>
            </a:r>
          </a:p>
          <a:p>
            <a:pPr>
              <a:buClr>
                <a:srgbClr val="70BF15"/>
              </a:buClr>
              <a:buFont typeface="Arial"/>
              <a:buChar char="•"/>
            </a:pPr>
            <a:r>
              <a:rPr lang="en-US" dirty="0" smtClean="0">
                <a:solidFill>
                  <a:srgbClr val="595959"/>
                </a:solidFill>
                <a:latin typeface="Arial"/>
                <a:cs typeface="Arial"/>
              </a:rPr>
              <a:t>PARAMEDIC – TWO YEARS, PLUS 600 HOURS FIELD AND CLINICAL TIME</a:t>
            </a:r>
          </a:p>
        </p:txBody>
      </p:sp>
    </p:spTree>
    <p:extLst>
      <p:ext uri="{BB962C8B-B14F-4D97-AF65-F5344CB8AC3E}">
        <p14:creationId xmlns:p14="http://schemas.microsoft.com/office/powerpoint/2010/main" val="23299195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6" fill="hold" nodeType="clickEffect">
                                  <p:stCondLst>
                                    <p:cond delay="0"/>
                                  </p:stCondLst>
                                  <p:childTnLst>
                                    <p:anim calcmode="lin" valueType="num">
                                      <p:cBhvr additive="base">
                                        <p:cTn id="6" dur="2000"/>
                                        <p:tgtEl>
                                          <p:spTgt spid="3">
                                            <p:txEl>
                                              <p:pRg st="0" end="0"/>
                                            </p:txEl>
                                          </p:spTgt>
                                        </p:tgtEl>
                                        <p:attrNameLst>
                                          <p:attrName>ppt_x</p:attrName>
                                        </p:attrNameLst>
                                      </p:cBhvr>
                                      <p:tavLst>
                                        <p:tav tm="0">
                                          <p:val>
                                            <p:strVal val="ppt_x"/>
                                          </p:val>
                                        </p:tav>
                                        <p:tav tm="100000">
                                          <p:val>
                                            <p:strVal val="1+ppt_w/2"/>
                                          </p:val>
                                        </p:tav>
                                      </p:tavLst>
                                    </p:anim>
                                    <p:anim calcmode="lin" valueType="num">
                                      <p:cBhvr additive="base">
                                        <p:cTn id="7" dur="2000"/>
                                        <p:tgtEl>
                                          <p:spTgt spid="3">
                                            <p:txEl>
                                              <p:pRg st="0" end="0"/>
                                            </p:txEl>
                                          </p:spTgt>
                                        </p:tgtEl>
                                        <p:attrNameLst>
                                          <p:attrName>ppt_y</p:attrName>
                                        </p:attrNameLst>
                                      </p:cBhvr>
                                      <p:tavLst>
                                        <p:tav tm="0">
                                          <p:val>
                                            <p:strVal val="ppt_y"/>
                                          </p:val>
                                        </p:tav>
                                        <p:tav tm="100000">
                                          <p:val>
                                            <p:strVal val="1+ppt_h/2"/>
                                          </p:val>
                                        </p:tav>
                                      </p:tavLst>
                                    </p:anim>
                                    <p:set>
                                      <p:cBhvr>
                                        <p:cTn id="8"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6" fill="hold" nodeType="clickEffect">
                                  <p:stCondLst>
                                    <p:cond delay="0"/>
                                  </p:stCondLst>
                                  <p:childTnLst>
                                    <p:anim calcmode="lin" valueType="num">
                                      <p:cBhvr additive="base">
                                        <p:cTn id="12" dur="2000"/>
                                        <p:tgtEl>
                                          <p:spTgt spid="3">
                                            <p:txEl>
                                              <p:pRg st="1" end="1"/>
                                            </p:txEl>
                                          </p:spTgt>
                                        </p:tgtEl>
                                        <p:attrNameLst>
                                          <p:attrName>ppt_x</p:attrName>
                                        </p:attrNameLst>
                                      </p:cBhvr>
                                      <p:tavLst>
                                        <p:tav tm="0">
                                          <p:val>
                                            <p:strVal val="ppt_x"/>
                                          </p:val>
                                        </p:tav>
                                        <p:tav tm="100000">
                                          <p:val>
                                            <p:strVal val="1+ppt_w/2"/>
                                          </p:val>
                                        </p:tav>
                                      </p:tavLst>
                                    </p:anim>
                                    <p:anim calcmode="lin" valueType="num">
                                      <p:cBhvr additive="base">
                                        <p:cTn id="13" dur="2000"/>
                                        <p:tgtEl>
                                          <p:spTgt spid="3">
                                            <p:txEl>
                                              <p:pRg st="1" end="1"/>
                                            </p:txEl>
                                          </p:spTgt>
                                        </p:tgtEl>
                                        <p:attrNameLst>
                                          <p:attrName>ppt_y</p:attrName>
                                        </p:attrNameLst>
                                      </p:cBhvr>
                                      <p:tavLst>
                                        <p:tav tm="0">
                                          <p:val>
                                            <p:strVal val="ppt_y"/>
                                          </p:val>
                                        </p:tav>
                                        <p:tav tm="100000">
                                          <p:val>
                                            <p:strVal val="1+ppt_h/2"/>
                                          </p:val>
                                        </p:tav>
                                      </p:tavLst>
                                    </p:anim>
                                    <p:set>
                                      <p:cBhvr>
                                        <p:cTn id="14" dur="1" fill="hold">
                                          <p:stCondLst>
                                            <p:cond delay="1999"/>
                                          </p:stCondLst>
                                        </p:cTn>
                                        <p:tgtEl>
                                          <p:spTgt spid="3">
                                            <p:txEl>
                                              <p:pRg st="1" end="1"/>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6" fill="hold" nodeType="clickEffect">
                                  <p:stCondLst>
                                    <p:cond delay="0"/>
                                  </p:stCondLst>
                                  <p:childTnLst>
                                    <p:anim calcmode="lin" valueType="num">
                                      <p:cBhvr additive="base">
                                        <p:cTn id="18" dur="2000"/>
                                        <p:tgtEl>
                                          <p:spTgt spid="3">
                                            <p:txEl>
                                              <p:pRg st="2" end="2"/>
                                            </p:txEl>
                                          </p:spTgt>
                                        </p:tgtEl>
                                        <p:attrNameLst>
                                          <p:attrName>ppt_x</p:attrName>
                                        </p:attrNameLst>
                                      </p:cBhvr>
                                      <p:tavLst>
                                        <p:tav tm="0">
                                          <p:val>
                                            <p:strVal val="ppt_x"/>
                                          </p:val>
                                        </p:tav>
                                        <p:tav tm="100000">
                                          <p:val>
                                            <p:strVal val="1+ppt_w/2"/>
                                          </p:val>
                                        </p:tav>
                                      </p:tavLst>
                                    </p:anim>
                                    <p:anim calcmode="lin" valueType="num">
                                      <p:cBhvr additive="base">
                                        <p:cTn id="19" dur="2000"/>
                                        <p:tgtEl>
                                          <p:spTgt spid="3">
                                            <p:txEl>
                                              <p:pRg st="2" end="2"/>
                                            </p:txEl>
                                          </p:spTgt>
                                        </p:tgtEl>
                                        <p:attrNameLst>
                                          <p:attrName>ppt_y</p:attrName>
                                        </p:attrNameLst>
                                      </p:cBhvr>
                                      <p:tavLst>
                                        <p:tav tm="0">
                                          <p:val>
                                            <p:strVal val="ppt_y"/>
                                          </p:val>
                                        </p:tav>
                                        <p:tav tm="100000">
                                          <p:val>
                                            <p:strVal val="1+ppt_h/2"/>
                                          </p:val>
                                        </p:tav>
                                      </p:tavLst>
                                    </p:anim>
                                    <p:set>
                                      <p:cBhvr>
                                        <p:cTn id="20" dur="1" fill="hold">
                                          <p:stCondLst>
                                            <p:cond delay="1999"/>
                                          </p:stCondLst>
                                        </p:cTn>
                                        <p:tgtEl>
                                          <p:spTgt spid="3">
                                            <p:txEl>
                                              <p:pRg st="2" end="2"/>
                                            </p:txEl>
                                          </p:spTgt>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xit" presetSubtype="6" fill="hold" nodeType="clickEffect">
                                  <p:stCondLst>
                                    <p:cond delay="0"/>
                                  </p:stCondLst>
                                  <p:childTnLst>
                                    <p:anim calcmode="lin" valueType="num">
                                      <p:cBhvr additive="base">
                                        <p:cTn id="24" dur="2000"/>
                                        <p:tgtEl>
                                          <p:spTgt spid="3">
                                            <p:txEl>
                                              <p:pRg st="3" end="3"/>
                                            </p:txEl>
                                          </p:spTgt>
                                        </p:tgtEl>
                                        <p:attrNameLst>
                                          <p:attrName>ppt_x</p:attrName>
                                        </p:attrNameLst>
                                      </p:cBhvr>
                                      <p:tavLst>
                                        <p:tav tm="0">
                                          <p:val>
                                            <p:strVal val="ppt_x"/>
                                          </p:val>
                                        </p:tav>
                                        <p:tav tm="100000">
                                          <p:val>
                                            <p:strVal val="1+ppt_w/2"/>
                                          </p:val>
                                        </p:tav>
                                      </p:tavLst>
                                    </p:anim>
                                    <p:anim calcmode="lin" valueType="num">
                                      <p:cBhvr additive="base">
                                        <p:cTn id="25" dur="2000"/>
                                        <p:tgtEl>
                                          <p:spTgt spid="3">
                                            <p:txEl>
                                              <p:pRg st="3" end="3"/>
                                            </p:txEl>
                                          </p:spTgt>
                                        </p:tgtEl>
                                        <p:attrNameLst>
                                          <p:attrName>ppt_y</p:attrName>
                                        </p:attrNameLst>
                                      </p:cBhvr>
                                      <p:tavLst>
                                        <p:tav tm="0">
                                          <p:val>
                                            <p:strVal val="ppt_y"/>
                                          </p:val>
                                        </p:tav>
                                        <p:tav tm="100000">
                                          <p:val>
                                            <p:strVal val="1+ppt_h/2"/>
                                          </p:val>
                                        </p:tav>
                                      </p:tavLst>
                                    </p:anim>
                                    <p:set>
                                      <p:cBhvr>
                                        <p:cTn id="26" dur="1" fill="hold">
                                          <p:stCondLst>
                                            <p:cond delay="19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normAutofit/>
          </a:bodyPr>
          <a:lstStyle/>
          <a:p>
            <a:pPr fontAlgn="auto">
              <a:spcAft>
                <a:spcPts val="0"/>
              </a:spcAft>
              <a:defRPr/>
            </a:pPr>
            <a:r>
              <a:rPr lang="en-US" sz="4000" dirty="0" smtClean="0">
                <a:latin typeface="Arial"/>
                <a:cs typeface="Arial"/>
              </a:rPr>
              <a:t>WHERE CAN YOU WORK?</a:t>
            </a:r>
            <a:endParaRPr lang="en-US" sz="4000" dirty="0">
              <a:latin typeface="Arial"/>
              <a:cs typeface="Arial"/>
            </a:endParaRPr>
          </a:p>
        </p:txBody>
      </p:sp>
      <p:sp>
        <p:nvSpPr>
          <p:cNvPr id="3" name="Content Placeholder 2"/>
          <p:cNvSpPr>
            <a:spLocks noGrp="1"/>
          </p:cNvSpPr>
          <p:nvPr>
            <p:ph sz="quarter" idx="1"/>
          </p:nvPr>
        </p:nvSpPr>
        <p:spPr>
          <a:xfrm>
            <a:off x="457200" y="1752600"/>
            <a:ext cx="7467600" cy="4416552"/>
          </a:xfrm>
        </p:spPr>
        <p:txBody>
          <a:bodyPr/>
          <a:lstStyle/>
          <a:p>
            <a:pPr>
              <a:lnSpc>
                <a:spcPct val="150000"/>
              </a:lnSpc>
              <a:buClr>
                <a:srgbClr val="70BF15"/>
              </a:buClr>
              <a:buFont typeface="Arial"/>
              <a:buChar char="•"/>
            </a:pPr>
            <a:r>
              <a:rPr lang="en-US" dirty="0" smtClean="0">
                <a:solidFill>
                  <a:srgbClr val="595959"/>
                </a:solidFill>
                <a:latin typeface="Arial"/>
                <a:cs typeface="Arial"/>
              </a:rPr>
              <a:t>COMMUNITY VOLUNTEER</a:t>
            </a:r>
          </a:p>
          <a:p>
            <a:pPr>
              <a:lnSpc>
                <a:spcPct val="150000"/>
              </a:lnSpc>
              <a:buClr>
                <a:srgbClr val="70BF15"/>
              </a:buClr>
              <a:buFont typeface="Arial"/>
              <a:buChar char="•"/>
            </a:pPr>
            <a:r>
              <a:rPr lang="en-US" dirty="0" smtClean="0">
                <a:solidFill>
                  <a:srgbClr val="595959"/>
                </a:solidFill>
                <a:latin typeface="Arial"/>
                <a:cs typeface="Arial"/>
              </a:rPr>
              <a:t>PRIVATE AMBULANCE SERVICE</a:t>
            </a:r>
          </a:p>
          <a:p>
            <a:pPr>
              <a:lnSpc>
                <a:spcPct val="150000"/>
              </a:lnSpc>
              <a:buClr>
                <a:srgbClr val="70BF15"/>
              </a:buClr>
              <a:buFont typeface="Arial"/>
              <a:buChar char="•"/>
            </a:pPr>
            <a:r>
              <a:rPr lang="en-US" dirty="0" smtClean="0">
                <a:solidFill>
                  <a:srgbClr val="595959"/>
                </a:solidFill>
                <a:latin typeface="Arial"/>
                <a:cs typeface="Arial"/>
              </a:rPr>
              <a:t>PAID SERVICE</a:t>
            </a:r>
          </a:p>
          <a:p>
            <a:pPr>
              <a:lnSpc>
                <a:spcPct val="150000"/>
              </a:lnSpc>
              <a:buClr>
                <a:srgbClr val="70BF15"/>
              </a:buClr>
              <a:buFont typeface="Arial"/>
              <a:buChar char="•"/>
            </a:pPr>
            <a:r>
              <a:rPr lang="en-US" dirty="0" smtClean="0">
                <a:solidFill>
                  <a:srgbClr val="595959"/>
                </a:solidFill>
                <a:latin typeface="Arial"/>
                <a:cs typeface="Arial"/>
              </a:rPr>
              <a:t>HOSPITALS</a:t>
            </a:r>
          </a:p>
          <a:p>
            <a:pPr>
              <a:lnSpc>
                <a:spcPct val="150000"/>
              </a:lnSpc>
              <a:buClr>
                <a:srgbClr val="70BF15"/>
              </a:buClr>
              <a:buFont typeface="Arial"/>
              <a:buChar char="•"/>
            </a:pPr>
            <a:r>
              <a:rPr lang="en-US" dirty="0" smtClean="0">
                <a:solidFill>
                  <a:srgbClr val="595959"/>
                </a:solidFill>
                <a:latin typeface="Arial"/>
                <a:cs typeface="Arial"/>
              </a:rPr>
              <a:t>CLINICS</a:t>
            </a:r>
          </a:p>
          <a:p>
            <a:pPr>
              <a:lnSpc>
                <a:spcPct val="150000"/>
              </a:lnSpc>
              <a:buClr>
                <a:srgbClr val="70BF15"/>
              </a:buClr>
              <a:buFont typeface="Arial"/>
              <a:buChar char="•"/>
            </a:pPr>
            <a:r>
              <a:rPr lang="en-US" dirty="0" smtClean="0">
                <a:solidFill>
                  <a:srgbClr val="595959"/>
                </a:solidFill>
                <a:latin typeface="Arial"/>
                <a:cs typeface="Arial"/>
              </a:rPr>
              <a:t>PUBLIC HEALTH</a:t>
            </a:r>
          </a:p>
        </p:txBody>
      </p:sp>
      <p:pic>
        <p:nvPicPr>
          <p:cNvPr id="9220" name="Picture 2" descr="C:\Program Files\Microsoft Office\MEDIA\CAGCAT10\j0240719.wmf"/>
          <p:cNvPicPr>
            <a:picLocks noChangeAspect="1" noChangeArrowheads="1"/>
          </p:cNvPicPr>
          <p:nvPr/>
        </p:nvPicPr>
        <p:blipFill>
          <a:blip r:embed="rId3" cstate="print"/>
          <a:srcRect/>
          <a:stretch>
            <a:fillRect/>
          </a:stretch>
        </p:blipFill>
        <p:spPr bwMode="auto">
          <a:xfrm>
            <a:off x="6248400" y="2417763"/>
            <a:ext cx="1905000" cy="2990850"/>
          </a:xfrm>
          <a:prstGeom prst="rect">
            <a:avLst/>
          </a:prstGeom>
          <a:noFill/>
          <a:ln w="9525">
            <a:noFill/>
            <a:miter lim="800000"/>
            <a:headEnd/>
            <a:tailEnd/>
          </a:ln>
        </p:spPr>
      </p:pic>
    </p:spTree>
    <p:extLst>
      <p:ext uri="{BB962C8B-B14F-4D97-AF65-F5344CB8AC3E}">
        <p14:creationId xmlns:p14="http://schemas.microsoft.com/office/powerpoint/2010/main" val="50674930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792162"/>
          </a:xfrm>
        </p:spPr>
        <p:txBody>
          <a:bodyPr>
            <a:normAutofit/>
          </a:bodyPr>
          <a:lstStyle/>
          <a:p>
            <a:r>
              <a:rPr lang="en-US" sz="4000" dirty="0" smtClean="0">
                <a:latin typeface="Arial"/>
                <a:cs typeface="Arial"/>
              </a:rPr>
              <a:t>EMT</a:t>
            </a:r>
            <a:endParaRPr lang="en-US" sz="4000" dirty="0">
              <a:latin typeface="Arial"/>
              <a:cs typeface="Arial"/>
            </a:endParaRPr>
          </a:p>
        </p:txBody>
      </p:sp>
      <p:sp>
        <p:nvSpPr>
          <p:cNvPr id="3" name="Content Placeholder 2"/>
          <p:cNvSpPr>
            <a:spLocks noGrp="1"/>
          </p:cNvSpPr>
          <p:nvPr>
            <p:ph sz="quarter" idx="1"/>
          </p:nvPr>
        </p:nvSpPr>
        <p:spPr/>
        <p:txBody>
          <a:bodyPr>
            <a:normAutofit fontScale="92500" lnSpcReduction="10000"/>
          </a:bodyPr>
          <a:lstStyle/>
          <a:p>
            <a:pPr>
              <a:buClr>
                <a:srgbClr val="70BF15"/>
              </a:buClr>
              <a:buFont typeface="Arial"/>
              <a:buChar char="•"/>
            </a:pPr>
            <a:r>
              <a:rPr lang="en-US" dirty="0" smtClean="0">
                <a:solidFill>
                  <a:srgbClr val="595959"/>
                </a:solidFill>
                <a:latin typeface="Arial"/>
                <a:cs typeface="Arial"/>
              </a:rPr>
              <a:t>ALL OF THE ABOVE, PLUS</a:t>
            </a:r>
          </a:p>
          <a:p>
            <a:pPr lvl="1">
              <a:lnSpc>
                <a:spcPct val="150000"/>
              </a:lnSpc>
              <a:buClr>
                <a:srgbClr val="70BF15"/>
              </a:buClr>
              <a:buFont typeface="Arial"/>
              <a:buChar char="•"/>
            </a:pPr>
            <a:r>
              <a:rPr lang="en-US" dirty="0" smtClean="0">
                <a:solidFill>
                  <a:srgbClr val="595959"/>
                </a:solidFill>
                <a:latin typeface="Arial"/>
                <a:cs typeface="Arial"/>
              </a:rPr>
              <a:t>ADVANCED AIRWAY </a:t>
            </a:r>
            <a:r>
              <a:rPr lang="en-US" dirty="0">
                <a:solidFill>
                  <a:srgbClr val="595959"/>
                </a:solidFill>
                <a:latin typeface="Arial"/>
                <a:cs typeface="Arial"/>
              </a:rPr>
              <a:t>PROCEDURES AND GIVE BREATHING TREATMENTS</a:t>
            </a:r>
          </a:p>
          <a:p>
            <a:pPr lvl="1">
              <a:lnSpc>
                <a:spcPct val="150000"/>
              </a:lnSpc>
              <a:buClr>
                <a:srgbClr val="70BF15"/>
              </a:buClr>
              <a:buFont typeface="Arial"/>
              <a:buChar char="•"/>
            </a:pPr>
            <a:r>
              <a:rPr lang="en-US" dirty="0" smtClean="0">
                <a:solidFill>
                  <a:srgbClr val="595959"/>
                </a:solidFill>
                <a:latin typeface="Arial"/>
                <a:cs typeface="Arial"/>
              </a:rPr>
              <a:t>ADMINISTER ELECTRIC DEFIBRILLATION TO HEART ATTACK VICTIMS</a:t>
            </a:r>
          </a:p>
          <a:p>
            <a:pPr lvl="1">
              <a:lnSpc>
                <a:spcPct val="150000"/>
              </a:lnSpc>
              <a:buClr>
                <a:srgbClr val="70BF15"/>
              </a:buClr>
              <a:buFont typeface="Arial"/>
              <a:buChar char="•"/>
            </a:pPr>
            <a:r>
              <a:rPr lang="en-US" dirty="0" smtClean="0">
                <a:solidFill>
                  <a:srgbClr val="595959"/>
                </a:solidFill>
                <a:latin typeface="Arial"/>
                <a:cs typeface="Arial"/>
              </a:rPr>
              <a:t>GIVING EPINEPHRIN INJECTIONS</a:t>
            </a:r>
          </a:p>
          <a:p>
            <a:pPr lvl="1">
              <a:lnSpc>
                <a:spcPct val="150000"/>
              </a:lnSpc>
              <a:buClr>
                <a:srgbClr val="70BF15"/>
              </a:buClr>
              <a:buFont typeface="Arial"/>
              <a:buChar char="•"/>
            </a:pPr>
            <a:r>
              <a:rPr lang="en-US" dirty="0" smtClean="0">
                <a:solidFill>
                  <a:srgbClr val="595959"/>
                </a:solidFill>
                <a:latin typeface="Arial"/>
                <a:cs typeface="Arial"/>
              </a:rPr>
              <a:t>ASSISTING PATIENTS WITH ASPIRIN AND NITROGLYCERIN</a:t>
            </a:r>
          </a:p>
          <a:p>
            <a:pPr lvl="1">
              <a:lnSpc>
                <a:spcPct val="150000"/>
              </a:lnSpc>
              <a:buClr>
                <a:srgbClr val="70BF15"/>
              </a:buClr>
              <a:buFont typeface="Arial"/>
              <a:buChar char="•"/>
            </a:pPr>
            <a:r>
              <a:rPr lang="en-US" dirty="0" smtClean="0">
                <a:solidFill>
                  <a:srgbClr val="595959"/>
                </a:solidFill>
                <a:latin typeface="Arial"/>
                <a:cs typeface="Arial"/>
              </a:rPr>
              <a:t>MONITORING BLOOD SUGAR</a:t>
            </a:r>
          </a:p>
          <a:p>
            <a:pPr lvl="1">
              <a:lnSpc>
                <a:spcPct val="150000"/>
              </a:lnSpc>
              <a:buClr>
                <a:srgbClr val="70BF15"/>
              </a:buClr>
              <a:buFont typeface="Arial"/>
              <a:buChar char="•"/>
            </a:pPr>
            <a:r>
              <a:rPr lang="en-US" dirty="0" smtClean="0">
                <a:solidFill>
                  <a:srgbClr val="595959"/>
                </a:solidFill>
                <a:latin typeface="Arial"/>
                <a:cs typeface="Arial"/>
              </a:rPr>
              <a:t>SPLINT FRACTURES</a:t>
            </a:r>
          </a:p>
          <a:p>
            <a:pPr lvl="1">
              <a:lnSpc>
                <a:spcPct val="150000"/>
              </a:lnSpc>
              <a:buClr>
                <a:srgbClr val="70BF15"/>
              </a:buClr>
              <a:buFont typeface="Arial"/>
              <a:buChar char="•"/>
            </a:pPr>
            <a:r>
              <a:rPr lang="en-US" dirty="0" smtClean="0">
                <a:solidFill>
                  <a:srgbClr val="595959"/>
                </a:solidFill>
                <a:latin typeface="Arial"/>
                <a:cs typeface="Arial"/>
              </a:rPr>
              <a:t>TRANSPORTING PATIENTS</a:t>
            </a:r>
            <a:endParaRPr lang="en-US" dirty="0">
              <a:solidFill>
                <a:srgbClr val="595959"/>
              </a:solidFill>
              <a:latin typeface="Arial"/>
              <a:cs typeface="Arial"/>
            </a:endParaRPr>
          </a:p>
        </p:txBody>
      </p:sp>
    </p:spTree>
    <p:extLst>
      <p:ext uri="{BB962C8B-B14F-4D97-AF65-F5344CB8AC3E}">
        <p14:creationId xmlns:p14="http://schemas.microsoft.com/office/powerpoint/2010/main" val="278292398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142C46DEFB5664B9AA247BE7112944E" ma:contentTypeVersion="0" ma:contentTypeDescription="Create a new document." ma:contentTypeScope="" ma:versionID="b6945dabbfe4d831400e3a53dcd85ead">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D8BBF35F-FEA1-4E9F-A297-A685577DB9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78EE08F0-E952-40EF-AEBB-F0CA7E71C814}">
  <ds:schemaRefs>
    <ds:schemaRef ds:uri="http://schemas.microsoft.com/sharepoint/v3/contenttype/forms"/>
  </ds:schemaRefs>
</ds:datastoreItem>
</file>

<file path=customXml/itemProps3.xml><?xml version="1.0" encoding="utf-8"?>
<ds:datastoreItem xmlns:ds="http://schemas.openxmlformats.org/officeDocument/2006/customXml" ds:itemID="{096140CE-D01F-4A38-B342-5ADB246D365D}">
  <ds:schemaRefs>
    <ds:schemaRef ds:uri="http://purl.org/dc/elements/1.1/"/>
    <ds:schemaRef ds:uri="http://schemas.openxmlformats.org/package/2006/metadata/core-properties"/>
    <ds:schemaRef ds:uri="http://purl.org/dc/dcmitype/"/>
    <ds:schemaRef ds:uri="http://purl.org/dc/terms/"/>
    <ds:schemaRef ds:uri="http://schemas.microsoft.com/office/2006/metadata/properties"/>
    <ds:schemaRef ds:uri="http://www.w3.org/XML/1998/namespace"/>
    <ds:schemaRef ds:uri="http://schemas.microsoft.com/office/2006/documentManagement/types"/>
  </ds:schemaRefs>
</ds:datastoreItem>
</file>

<file path=docProps/app.xml><?xml version="1.0" encoding="utf-8"?>
<Properties xmlns="http://schemas.openxmlformats.org/officeDocument/2006/extended-properties" xmlns:vt="http://schemas.openxmlformats.org/officeDocument/2006/docPropsVTypes">
  <Template>Oriel</Template>
  <TotalTime>1916</TotalTime>
  <Words>1354</Words>
  <Application>Microsoft Macintosh PowerPoint</Application>
  <PresentationFormat>On-screen Show (4:3)</PresentationFormat>
  <Paragraphs>149</Paragraphs>
  <Slides>13</Slides>
  <Notes>12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Oriel</vt:lpstr>
      <vt:lpstr>Emergency Medical Services Careers</vt:lpstr>
      <vt:lpstr>Emergency Care Services</vt:lpstr>
      <vt:lpstr>Emergency medical Responder</vt:lpstr>
      <vt:lpstr>WHAT CAN YOU DO?</vt:lpstr>
      <vt:lpstr>REQUIREMENTS</vt:lpstr>
      <vt:lpstr>LEVELS OF LICENSURE</vt:lpstr>
      <vt:lpstr>CLASSES</vt:lpstr>
      <vt:lpstr>WHERE CAN YOU WORK?</vt:lpstr>
      <vt:lpstr>EMT</vt:lpstr>
      <vt:lpstr>ADVANCED EMT</vt:lpstr>
      <vt:lpstr>PARAMEDICS</vt:lpstr>
      <vt:lpstr>The World is Waiting</vt:lpstr>
      <vt:lpstr>Central Community College Service Area CCC has main campuses in Columbus, Grand Island and Hastings, and learning centers in Holdrege, Kearney and Lexington. It serves a 25-county area that spans 14,000 square miles and a population of over 300,000 in central Nebraska.</vt:lpstr>
    </vt:vector>
  </TitlesOfParts>
  <Company>Central Community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Therapeutic Services</dc:title>
  <dc:creator>CCC</dc:creator>
  <cp:lastModifiedBy>Matthew</cp:lastModifiedBy>
  <cp:revision>291</cp:revision>
  <cp:lastPrinted>2011-10-12T13:30:15Z</cp:lastPrinted>
  <dcterms:created xsi:type="dcterms:W3CDTF">2012-09-24T20:59:05Z</dcterms:created>
  <dcterms:modified xsi:type="dcterms:W3CDTF">2012-10-15T18:50:55Z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0x0101000142C46DEFB5664B9AA247BE7112944E</vt:lpwstr>
  </property>
</Properties>
</file>